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8"/>
  </p:notesMasterIdLst>
  <p:sldIdLst>
    <p:sldId id="256" r:id="rId2"/>
    <p:sldId id="257" r:id="rId3"/>
    <p:sldId id="404" r:id="rId4"/>
    <p:sldId id="261" r:id="rId5"/>
    <p:sldId id="258" r:id="rId6"/>
    <p:sldId id="262" r:id="rId7"/>
    <p:sldId id="371" r:id="rId8"/>
    <p:sldId id="373" r:id="rId9"/>
    <p:sldId id="259" r:id="rId10"/>
    <p:sldId id="406" r:id="rId11"/>
    <p:sldId id="407" r:id="rId12"/>
    <p:sldId id="408" r:id="rId13"/>
    <p:sldId id="410" r:id="rId14"/>
    <p:sldId id="411" r:id="rId15"/>
    <p:sldId id="412" r:id="rId16"/>
    <p:sldId id="413" r:id="rId17"/>
    <p:sldId id="414" r:id="rId18"/>
    <p:sldId id="415" r:id="rId19"/>
    <p:sldId id="260" r:id="rId20"/>
    <p:sldId id="292" r:id="rId21"/>
    <p:sldId id="368" r:id="rId22"/>
    <p:sldId id="369" r:id="rId23"/>
    <p:sldId id="370" r:id="rId24"/>
    <p:sldId id="274" r:id="rId25"/>
    <p:sldId id="263" r:id="rId26"/>
    <p:sldId id="264" r:id="rId27"/>
    <p:sldId id="355" r:id="rId28"/>
    <p:sldId id="265" r:id="rId29"/>
    <p:sldId id="266" r:id="rId30"/>
    <p:sldId id="267" r:id="rId31"/>
    <p:sldId id="268" r:id="rId32"/>
    <p:sldId id="269" r:id="rId33"/>
    <p:sldId id="270" r:id="rId34"/>
    <p:sldId id="271" r:id="rId35"/>
    <p:sldId id="278" r:id="rId36"/>
    <p:sldId id="273" r:id="rId37"/>
    <p:sldId id="272" r:id="rId38"/>
    <p:sldId id="275" r:id="rId39"/>
    <p:sldId id="276" r:id="rId40"/>
    <p:sldId id="343" r:id="rId41"/>
    <p:sldId id="344" r:id="rId42"/>
    <p:sldId id="345" r:id="rId43"/>
    <p:sldId id="353" r:id="rId44"/>
    <p:sldId id="360" r:id="rId45"/>
    <p:sldId id="354" r:id="rId46"/>
    <p:sldId id="362" r:id="rId47"/>
    <p:sldId id="346" r:id="rId48"/>
    <p:sldId id="347" r:id="rId49"/>
    <p:sldId id="348" r:id="rId50"/>
    <p:sldId id="356" r:id="rId51"/>
    <p:sldId id="357" r:id="rId52"/>
    <p:sldId id="359" r:id="rId53"/>
    <p:sldId id="363" r:id="rId54"/>
    <p:sldId id="358" r:id="rId55"/>
    <p:sldId id="416" r:id="rId56"/>
    <p:sldId id="417" r:id="rId57"/>
    <p:sldId id="420" r:id="rId58"/>
    <p:sldId id="418" r:id="rId59"/>
    <p:sldId id="419" r:id="rId60"/>
    <p:sldId id="361" r:id="rId61"/>
    <p:sldId id="294" r:id="rId62"/>
    <p:sldId id="283" r:id="rId63"/>
    <p:sldId id="293" r:id="rId64"/>
    <p:sldId id="295" r:id="rId65"/>
    <p:sldId id="296" r:id="rId66"/>
    <p:sldId id="297" r:id="rId67"/>
    <p:sldId id="298" r:id="rId68"/>
    <p:sldId id="299" r:id="rId69"/>
    <p:sldId id="367" r:id="rId70"/>
    <p:sldId id="364" r:id="rId71"/>
    <p:sldId id="365" r:id="rId72"/>
    <p:sldId id="366" r:id="rId73"/>
    <p:sldId id="300" r:id="rId74"/>
    <p:sldId id="330" r:id="rId75"/>
    <p:sldId id="301" r:id="rId76"/>
    <p:sldId id="303" r:id="rId77"/>
    <p:sldId id="302" r:id="rId78"/>
    <p:sldId id="403" r:id="rId79"/>
    <p:sldId id="304" r:id="rId80"/>
    <p:sldId id="313" r:id="rId81"/>
    <p:sldId id="306" r:id="rId82"/>
    <p:sldId id="307" r:id="rId83"/>
    <p:sldId id="308" r:id="rId84"/>
    <p:sldId id="339" r:id="rId85"/>
    <p:sldId id="309" r:id="rId86"/>
    <p:sldId id="310" r:id="rId87"/>
    <p:sldId id="316" r:id="rId88"/>
    <p:sldId id="314" r:id="rId89"/>
    <p:sldId id="317" r:id="rId90"/>
    <p:sldId id="318" r:id="rId91"/>
    <p:sldId id="319" r:id="rId92"/>
    <p:sldId id="320" r:id="rId93"/>
    <p:sldId id="322" r:id="rId94"/>
    <p:sldId id="323" r:id="rId95"/>
    <p:sldId id="324" r:id="rId96"/>
    <p:sldId id="325" r:id="rId97"/>
    <p:sldId id="326" r:id="rId98"/>
    <p:sldId id="327" r:id="rId99"/>
    <p:sldId id="328" r:id="rId100"/>
    <p:sldId id="329" r:id="rId101"/>
    <p:sldId id="421" r:id="rId102"/>
    <p:sldId id="422" r:id="rId103"/>
    <p:sldId id="423" r:id="rId104"/>
    <p:sldId id="374" r:id="rId105"/>
    <p:sldId id="424" r:id="rId106"/>
    <p:sldId id="425" r:id="rId107"/>
    <p:sldId id="375" r:id="rId108"/>
    <p:sldId id="376" r:id="rId109"/>
    <p:sldId id="378" r:id="rId110"/>
    <p:sldId id="379" r:id="rId111"/>
    <p:sldId id="380" r:id="rId112"/>
    <p:sldId id="381" r:id="rId113"/>
    <p:sldId id="382" r:id="rId114"/>
    <p:sldId id="383" r:id="rId115"/>
    <p:sldId id="387" r:id="rId116"/>
    <p:sldId id="384" r:id="rId117"/>
    <p:sldId id="385" r:id="rId118"/>
    <p:sldId id="389" r:id="rId119"/>
    <p:sldId id="388" r:id="rId120"/>
    <p:sldId id="390" r:id="rId121"/>
    <p:sldId id="391" r:id="rId122"/>
    <p:sldId id="393" r:id="rId123"/>
    <p:sldId id="394" r:id="rId124"/>
    <p:sldId id="395" r:id="rId125"/>
    <p:sldId id="400" r:id="rId126"/>
    <p:sldId id="402" r:id="rId127"/>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3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wmf"/><Relationship Id="rId1"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42E77DA-CD5E-4563-AADF-F5F096504DD0}" type="datetimeFigureOut">
              <a:rPr lang="en-US"/>
              <a:pPr>
                <a:defRPr/>
              </a:pPr>
              <a:t>11/16/2023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9A3C02D-9D7B-4995-AFD6-8334829F281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5A403CD-052B-44A5-A01D-1DD0415C6EDF}" type="slidenum">
              <a:rPr lang="cs-CZ" altLang="cs-CZ" sz="1200"/>
              <a:pPr/>
              <a:t>11</a:t>
            </a:fld>
            <a:endParaRPr lang="cs-CZ" altLang="cs-CZ" sz="1200"/>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F16A3B-E882-425C-B1A7-B8636E3379B3}" type="slidenum">
              <a:rPr lang="cs-CZ" altLang="cs-CZ" sz="1200"/>
              <a:pPr/>
              <a:t>12</a:t>
            </a:fld>
            <a:endParaRPr lang="cs-CZ" altLang="cs-CZ" sz="1200"/>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fld id="{2039C7EB-6CD4-49B4-9C0B-C81F12DB766A}" type="slidenum">
              <a:rPr lang="en-GB" altLang="cs-CZ"/>
              <a:pPr/>
              <a:t>‹#›</a:t>
            </a:fld>
            <a:endParaRPr lang="en-GB" altLang="cs-CZ"/>
          </a:p>
        </p:txBody>
      </p:sp>
    </p:spTree>
    <p:extLst>
      <p:ext uri="{BB962C8B-B14F-4D97-AF65-F5344CB8AC3E}">
        <p14:creationId xmlns:p14="http://schemas.microsoft.com/office/powerpoint/2010/main" val="199639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fld id="{D12667F5-B289-42FE-B105-8677978E9E19}" type="slidenum">
              <a:rPr lang="en-GB" altLang="cs-CZ"/>
              <a:pPr/>
              <a:t>‹#›</a:t>
            </a:fld>
            <a:endParaRPr lang="en-GB" altLang="cs-CZ"/>
          </a:p>
        </p:txBody>
      </p:sp>
    </p:spTree>
    <p:extLst>
      <p:ext uri="{BB962C8B-B14F-4D97-AF65-F5344CB8AC3E}">
        <p14:creationId xmlns:p14="http://schemas.microsoft.com/office/powerpoint/2010/main" val="277839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fld id="{000C0077-3A42-479D-9ACB-6B5BE7DCC7BB}" type="slidenum">
              <a:rPr lang="en-GB" altLang="cs-CZ"/>
              <a:pPr/>
              <a:t>‹#›</a:t>
            </a:fld>
            <a:endParaRPr lang="en-GB" altLang="cs-CZ"/>
          </a:p>
        </p:txBody>
      </p:sp>
    </p:spTree>
    <p:extLst>
      <p:ext uri="{BB962C8B-B14F-4D97-AF65-F5344CB8AC3E}">
        <p14:creationId xmlns:p14="http://schemas.microsoft.com/office/powerpoint/2010/main" val="208125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fld id="{CD094780-F9EA-4224-B60A-B8E6786E29DB}" type="slidenum">
              <a:rPr lang="en-GB" altLang="cs-CZ"/>
              <a:pPr/>
              <a:t>‹#›</a:t>
            </a:fld>
            <a:endParaRPr lang="en-GB" altLang="cs-CZ"/>
          </a:p>
        </p:txBody>
      </p:sp>
    </p:spTree>
    <p:extLst>
      <p:ext uri="{BB962C8B-B14F-4D97-AF65-F5344CB8AC3E}">
        <p14:creationId xmlns:p14="http://schemas.microsoft.com/office/powerpoint/2010/main" val="151850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fld id="{84699F2F-7381-4196-A83A-CF119E68E0B3}" type="slidenum">
              <a:rPr lang="en-GB" altLang="cs-CZ"/>
              <a:pPr/>
              <a:t>‹#›</a:t>
            </a:fld>
            <a:endParaRPr lang="en-GB" altLang="cs-CZ"/>
          </a:p>
        </p:txBody>
      </p:sp>
    </p:spTree>
    <p:extLst>
      <p:ext uri="{BB962C8B-B14F-4D97-AF65-F5344CB8AC3E}">
        <p14:creationId xmlns:p14="http://schemas.microsoft.com/office/powerpoint/2010/main" val="280019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fld id="{22F3F30B-C81E-4CD7-B49B-0FD40929FFFD}" type="slidenum">
              <a:rPr lang="en-GB" altLang="cs-CZ"/>
              <a:pPr/>
              <a:t>‹#›</a:t>
            </a:fld>
            <a:endParaRPr lang="en-GB" altLang="cs-CZ"/>
          </a:p>
        </p:txBody>
      </p:sp>
    </p:spTree>
    <p:extLst>
      <p:ext uri="{BB962C8B-B14F-4D97-AF65-F5344CB8AC3E}">
        <p14:creationId xmlns:p14="http://schemas.microsoft.com/office/powerpoint/2010/main" val="176446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9" name="Rectangle 6"/>
          <p:cNvSpPr>
            <a:spLocks noGrp="1" noChangeArrowheads="1"/>
          </p:cNvSpPr>
          <p:nvPr>
            <p:ph type="sldNum" sz="quarter" idx="12"/>
          </p:nvPr>
        </p:nvSpPr>
        <p:spPr>
          <a:ln/>
        </p:spPr>
        <p:txBody>
          <a:bodyPr/>
          <a:lstStyle>
            <a:lvl1pPr>
              <a:defRPr/>
            </a:lvl1pPr>
          </a:lstStyle>
          <a:p>
            <a:fld id="{57E06BE7-ED40-45B5-8D81-E01E5ACE535E}" type="slidenum">
              <a:rPr lang="en-GB" altLang="cs-CZ"/>
              <a:pPr/>
              <a:t>‹#›</a:t>
            </a:fld>
            <a:endParaRPr lang="en-GB" altLang="cs-CZ"/>
          </a:p>
        </p:txBody>
      </p:sp>
    </p:spTree>
    <p:extLst>
      <p:ext uri="{BB962C8B-B14F-4D97-AF65-F5344CB8AC3E}">
        <p14:creationId xmlns:p14="http://schemas.microsoft.com/office/powerpoint/2010/main" val="3061675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p:cNvSpPr>
            <a:spLocks noGrp="1" noChangeArrowheads="1"/>
          </p:cNvSpPr>
          <p:nvPr>
            <p:ph type="sldNum" sz="quarter" idx="12"/>
          </p:nvPr>
        </p:nvSpPr>
        <p:spPr>
          <a:ln/>
        </p:spPr>
        <p:txBody>
          <a:bodyPr/>
          <a:lstStyle>
            <a:lvl1pPr>
              <a:defRPr/>
            </a:lvl1pPr>
          </a:lstStyle>
          <a:p>
            <a:fld id="{D26F8504-37C1-4CDE-B119-0BA5D35F3DB0}" type="slidenum">
              <a:rPr lang="en-GB" altLang="cs-CZ"/>
              <a:pPr/>
              <a:t>‹#›</a:t>
            </a:fld>
            <a:endParaRPr lang="en-GB" altLang="cs-CZ"/>
          </a:p>
        </p:txBody>
      </p:sp>
    </p:spTree>
    <p:extLst>
      <p:ext uri="{BB962C8B-B14F-4D97-AF65-F5344CB8AC3E}">
        <p14:creationId xmlns:p14="http://schemas.microsoft.com/office/powerpoint/2010/main" val="2315865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p:cNvSpPr>
            <a:spLocks noGrp="1" noChangeArrowheads="1"/>
          </p:cNvSpPr>
          <p:nvPr>
            <p:ph type="sldNum" sz="quarter" idx="12"/>
          </p:nvPr>
        </p:nvSpPr>
        <p:spPr>
          <a:ln/>
        </p:spPr>
        <p:txBody>
          <a:bodyPr/>
          <a:lstStyle>
            <a:lvl1pPr>
              <a:defRPr/>
            </a:lvl1pPr>
          </a:lstStyle>
          <a:p>
            <a:fld id="{C6F2DDB3-2570-428E-959A-33E36B573141}" type="slidenum">
              <a:rPr lang="en-GB" altLang="cs-CZ"/>
              <a:pPr/>
              <a:t>‹#›</a:t>
            </a:fld>
            <a:endParaRPr lang="en-GB" altLang="cs-CZ"/>
          </a:p>
        </p:txBody>
      </p:sp>
    </p:spTree>
    <p:extLst>
      <p:ext uri="{BB962C8B-B14F-4D97-AF65-F5344CB8AC3E}">
        <p14:creationId xmlns:p14="http://schemas.microsoft.com/office/powerpoint/2010/main" val="3805990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fld id="{740C4E03-99C4-42F5-A339-285EEB56CA52}" type="slidenum">
              <a:rPr lang="en-GB" altLang="cs-CZ"/>
              <a:pPr/>
              <a:t>‹#›</a:t>
            </a:fld>
            <a:endParaRPr lang="en-GB" altLang="cs-CZ"/>
          </a:p>
        </p:txBody>
      </p:sp>
    </p:spTree>
    <p:extLst>
      <p:ext uri="{BB962C8B-B14F-4D97-AF65-F5344CB8AC3E}">
        <p14:creationId xmlns:p14="http://schemas.microsoft.com/office/powerpoint/2010/main" val="14329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fld id="{39019279-F89A-46DE-8629-255A1B225F3B}" type="slidenum">
              <a:rPr lang="en-GB" altLang="cs-CZ"/>
              <a:pPr/>
              <a:t>‹#›</a:t>
            </a:fld>
            <a:endParaRPr lang="en-GB" altLang="cs-CZ"/>
          </a:p>
        </p:txBody>
      </p:sp>
    </p:spTree>
    <p:extLst>
      <p:ext uri="{BB962C8B-B14F-4D97-AF65-F5344CB8AC3E}">
        <p14:creationId xmlns:p14="http://schemas.microsoft.com/office/powerpoint/2010/main" val="331495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cs-CZ" smtClean="0"/>
              <a:t>Klepnutím lze upravit styly předlohy textu</a:t>
            </a:r>
          </a:p>
          <a:p>
            <a:pPr lvl="1"/>
            <a:r>
              <a:rPr lang="en-GB" altLang="cs-CZ" smtClean="0"/>
              <a:t>Druhá úroveň</a:t>
            </a:r>
          </a:p>
          <a:p>
            <a:pPr lvl="2"/>
            <a:r>
              <a:rPr lang="en-GB" altLang="cs-CZ" smtClean="0"/>
              <a:t>Třetí úroveň</a:t>
            </a:r>
          </a:p>
          <a:p>
            <a:pPr lvl="3"/>
            <a:r>
              <a:rPr lang="en-GB" altLang="cs-CZ" smtClean="0"/>
              <a:t>Čtvrtá úroveň</a:t>
            </a:r>
          </a:p>
          <a:p>
            <a:pPr lvl="4"/>
            <a:r>
              <a:rPr lang="en-GB"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2B32C73-FD5F-4935-8B20-B3BD09865365}"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83.emf"/></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4.wmf"/><Relationship Id="rId5" Type="http://schemas.openxmlformats.org/officeDocument/2006/relationships/oleObject" Target="../embeddings/oleObject15.bin"/><Relationship Id="rId4" Type="http://schemas.openxmlformats.org/officeDocument/2006/relationships/image" Target="../media/image93.w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7.emf"/><Relationship Id="rId5" Type="http://schemas.openxmlformats.org/officeDocument/2006/relationships/oleObject" Target="../embeddings/oleObject18.bin"/><Relationship Id="rId4" Type="http://schemas.openxmlformats.org/officeDocument/2006/relationships/image" Target="../media/image96.emf"/></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image" Target="../media/image30.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7.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41.pn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7.png"/><Relationship Id="rId5" Type="http://schemas.openxmlformats.org/officeDocument/2006/relationships/oleObject" Target="../embeddings/oleObject10.bin"/><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54.jpeg"/><Relationship Id="rId5" Type="http://schemas.openxmlformats.org/officeDocument/2006/relationships/image" Target="../media/image52.wmf"/><Relationship Id="rId4"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0"/>
            <a:ext cx="7772400" cy="1143000"/>
          </a:xfrm>
        </p:spPr>
        <p:txBody>
          <a:bodyPr/>
          <a:lstStyle/>
          <a:p>
            <a:r>
              <a:rPr lang="en-GB" altLang="cs-CZ" smtClean="0"/>
              <a:t>Life history strategies and succession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cs-CZ" altLang="en-US" smtClean="0"/>
              <a:t>Remember</a:t>
            </a:r>
            <a:endParaRPr lang="en-US" altLang="en-US" smtClean="0"/>
          </a:p>
        </p:txBody>
      </p:sp>
      <p:sp>
        <p:nvSpPr>
          <p:cNvPr id="11267" name="Content Placeholder 2"/>
          <p:cNvSpPr>
            <a:spLocks noGrp="1"/>
          </p:cNvSpPr>
          <p:nvPr>
            <p:ph idx="1"/>
          </p:nvPr>
        </p:nvSpPr>
        <p:spPr/>
        <p:txBody>
          <a:bodyPr/>
          <a:lstStyle/>
          <a:p>
            <a:r>
              <a:rPr lang="cs-CZ" altLang="en-US" smtClean="0"/>
              <a:t>Biomes are determined by the composition of life forms (and this is determined by climate)</a:t>
            </a:r>
          </a:p>
          <a:p>
            <a:endParaRPr lang="cs-CZ" altLang="en-US" smtClean="0"/>
          </a:p>
          <a:p>
            <a:r>
              <a:rPr lang="cs-CZ" altLang="en-US" smtClean="0"/>
              <a:t>Biogeographical regions are determined by taxonomical composition, i.e. by phylogeny and history</a:t>
            </a:r>
            <a:endParaRPr lang="en-US" altLang="en-US"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09600" y="457200"/>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When the shrubs get established, and how they survived through years?</a:t>
            </a:r>
          </a:p>
        </p:txBody>
      </p:sp>
      <p:graphicFrame>
        <p:nvGraphicFramePr>
          <p:cNvPr id="103427" name="Object 3"/>
          <p:cNvGraphicFramePr>
            <a:graphicFrameLocks noChangeAspect="1"/>
          </p:cNvGraphicFramePr>
          <p:nvPr/>
        </p:nvGraphicFramePr>
        <p:xfrm>
          <a:off x="685800" y="2006600"/>
          <a:ext cx="7620000" cy="4730750"/>
        </p:xfrm>
        <a:graphic>
          <a:graphicData uri="http://schemas.openxmlformats.org/presentationml/2006/ole">
            <mc:AlternateContent xmlns:mc="http://schemas.openxmlformats.org/markup-compatibility/2006">
              <mc:Choice xmlns:v="urn:schemas-microsoft-com:vml" Requires="v">
                <p:oleObj spid="_x0000_s103434" name="Worksheet" r:id="rId3" imgW="4579925" imgH="2842524" progId="Excel.Sheet.8">
                  <p:embed/>
                </p:oleObj>
              </mc:Choice>
              <mc:Fallback>
                <p:oleObj name="Worksheet" r:id="rId3" imgW="4579925" imgH="2842524"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06600"/>
                        <a:ext cx="762000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8" name="Text Box 4"/>
          <p:cNvSpPr txBox="1">
            <a:spLocks noChangeArrowheads="1"/>
          </p:cNvSpPr>
          <p:nvPr/>
        </p:nvSpPr>
        <p:spPr bwMode="auto">
          <a:xfrm>
            <a:off x="762000" y="1295400"/>
            <a:ext cx="6934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All the species: </a:t>
            </a:r>
            <a:r>
              <a:rPr lang="en-GB" altLang="cs-CZ" sz="2400" i="1"/>
              <a:t>Salix capraea, S. cinerea, Populus tremula </a:t>
            </a:r>
            <a:endParaRPr lang="en-GB" altLang="cs-CZ" sz="240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cs-CZ" altLang="en-US" smtClean="0"/>
              <a:t>Priority effects</a:t>
            </a:r>
            <a:endParaRPr lang="en-US" altLang="en-US" smtClean="0"/>
          </a:p>
        </p:txBody>
      </p:sp>
      <p:sp>
        <p:nvSpPr>
          <p:cNvPr id="104451" name="Content Placeholder 2"/>
          <p:cNvSpPr>
            <a:spLocks noGrp="1"/>
          </p:cNvSpPr>
          <p:nvPr>
            <p:ph idx="1"/>
          </p:nvPr>
        </p:nvSpPr>
        <p:spPr/>
        <p:txBody>
          <a:bodyPr/>
          <a:lstStyle/>
          <a:p>
            <a:r>
              <a:rPr lang="cs-CZ" altLang="en-US" smtClean="0"/>
              <a:t>Species arriving ealy have an advantage in competition</a:t>
            </a:r>
          </a:p>
          <a:p>
            <a:r>
              <a:rPr lang="cs-CZ" altLang="en-US" smtClean="0"/>
              <a:t>Can their effect persist for longer time?</a:t>
            </a:r>
            <a:endParaRPr lang="en-US" altLang="en-US" smtClean="0"/>
          </a:p>
        </p:txBody>
      </p:sp>
      <p:pic>
        <p:nvPicPr>
          <p:cNvPr id="104452" name="Picture 2"/>
          <p:cNvPicPr>
            <a:picLocks noChangeAspect="1" noChangeArrowheads="1"/>
          </p:cNvPicPr>
          <p:nvPr/>
        </p:nvPicPr>
        <p:blipFill>
          <a:blip r:embed="rId2">
            <a:extLst>
              <a:ext uri="{28A0092B-C50C-407E-A947-70E740481C1C}">
                <a14:useLocalDpi xmlns:a14="http://schemas.microsoft.com/office/drawing/2010/main" val="0"/>
              </a:ext>
            </a:extLst>
          </a:blip>
          <a:srcRect t="21175" r="27586" b="46822"/>
          <a:stretch>
            <a:fillRect/>
          </a:stretch>
        </p:blipFill>
        <p:spPr bwMode="auto">
          <a:xfrm>
            <a:off x="0" y="3729038"/>
            <a:ext cx="9067800" cy="31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cs-CZ" altLang="en-US" smtClean="0"/>
              <a:t>Sowing (of the BEF experiment type)</a:t>
            </a:r>
            <a:endParaRPr lang="en-US" altLang="en-US" smtClean="0"/>
          </a:p>
        </p:txBody>
      </p:sp>
      <p:sp>
        <p:nvSpPr>
          <p:cNvPr id="105475" name="Content Placeholder 2"/>
          <p:cNvSpPr>
            <a:spLocks noGrp="1"/>
          </p:cNvSpPr>
          <p:nvPr>
            <p:ph idx="1"/>
          </p:nvPr>
        </p:nvSpPr>
        <p:spPr/>
        <p:txBody>
          <a:bodyPr/>
          <a:lstStyle/>
          <a:p>
            <a:r>
              <a:rPr lang="cs-CZ" altLang="en-US" smtClean="0"/>
              <a:t>And the plots were not weeded and open to natural colonization</a:t>
            </a:r>
          </a:p>
          <a:p>
            <a:r>
              <a:rPr lang="cs-CZ" altLang="en-US" smtClean="0"/>
              <a:t>Although the plots were of the size 10m x 10m, and all were mown with the same machinery, the effect of sowing was detectable even after 20 yrs  (less for some species, 20 yrs for </a:t>
            </a:r>
            <a:r>
              <a:rPr lang="cs-CZ" altLang="en-US" i="1" smtClean="0"/>
              <a:t>Lathyrus pratensis</a:t>
            </a:r>
            <a:r>
              <a:rPr lang="cs-CZ" altLang="en-US" smtClean="0"/>
              <a:t>)</a:t>
            </a:r>
            <a:endParaRPr lang="en-US" altLang="en-US"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p:txBody>
          <a:bodyPr/>
          <a:lstStyle/>
          <a:p>
            <a:r>
              <a:rPr lang="cs-CZ" altLang="en-US" sz="7200" smtClean="0"/>
              <a:t>Ecological stability</a:t>
            </a:r>
            <a:endParaRPr lang="en-US" altLang="en-US" sz="7200"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04800" y="609600"/>
            <a:ext cx="2590800" cy="2362200"/>
          </a:xfrm>
        </p:spPr>
        <p:txBody>
          <a:bodyPr/>
          <a:lstStyle/>
          <a:p>
            <a:r>
              <a:rPr lang="en-GB" altLang="cs-CZ" smtClean="0"/>
              <a:t>What is ecological stability?</a:t>
            </a: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521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p:cNvSpPr txBox="1">
            <a:spLocks noChangeArrowheads="1"/>
          </p:cNvSpPr>
          <p:nvPr/>
        </p:nvSpPr>
        <p:spPr bwMode="auto">
          <a:xfrm>
            <a:off x="228600" y="3581400"/>
            <a:ext cx="25146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 being in “equilibrium”?</a:t>
            </a:r>
          </a:p>
          <a:p>
            <a:pPr>
              <a:spcBef>
                <a:spcPct val="50000"/>
              </a:spcBef>
              <a:buFontTx/>
              <a:buNone/>
            </a:pPr>
            <a:r>
              <a:rPr lang="en-GB" altLang="cs-CZ" sz="2400"/>
              <a:t>* constancy</a:t>
            </a:r>
          </a:p>
          <a:p>
            <a:pPr>
              <a:spcBef>
                <a:spcPct val="50000"/>
              </a:spcBef>
              <a:buFontTx/>
              <a:buNone/>
            </a:pPr>
            <a:r>
              <a:rPr lang="en-GB" altLang="cs-CZ" sz="2400"/>
              <a:t>* resilience</a:t>
            </a:r>
          </a:p>
          <a:p>
            <a:pPr>
              <a:spcBef>
                <a:spcPct val="50000"/>
              </a:spcBef>
              <a:buFontTx/>
              <a:buNone/>
            </a:pPr>
            <a:r>
              <a:rPr lang="en-GB" altLang="cs-CZ" sz="2400"/>
              <a:t>* resistance</a:t>
            </a:r>
          </a:p>
          <a:p>
            <a:pPr>
              <a:spcBef>
                <a:spcPct val="50000"/>
              </a:spcBef>
              <a:buFontTx/>
              <a:buNone/>
            </a:pPr>
            <a:r>
              <a:rPr lang="en-GB" altLang="cs-CZ" sz="2400"/>
              <a:t>*persistence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cs-CZ" altLang="en-US" smtClean="0"/>
              <a:t>What is stability determined with</a:t>
            </a:r>
            <a:endParaRPr lang="en-US" altLang="en-US" smtClean="0"/>
          </a:p>
        </p:txBody>
      </p:sp>
      <p:sp>
        <p:nvSpPr>
          <p:cNvPr id="108547" name="Content Placeholder 2"/>
          <p:cNvSpPr>
            <a:spLocks noGrp="1"/>
          </p:cNvSpPr>
          <p:nvPr>
            <p:ph idx="1"/>
          </p:nvPr>
        </p:nvSpPr>
        <p:spPr/>
        <p:txBody>
          <a:bodyPr/>
          <a:lstStyle/>
          <a:p>
            <a:r>
              <a:rPr lang="cs-CZ" altLang="en-US" smtClean="0"/>
              <a:t>Variability of individual species – determined by the environment and its variability</a:t>
            </a:r>
          </a:p>
          <a:p>
            <a:r>
              <a:rPr lang="cs-CZ" altLang="en-US" smtClean="0"/>
              <a:t>Properties of the community, particularly by the community diversity</a:t>
            </a:r>
            <a:endParaRPr lang="en-US" altLang="en-US"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l="6911" t="16649" r="11163" b="43427"/>
          <a:stretch>
            <a:fillRect/>
          </a:stretch>
        </p:blipFill>
        <p:spPr bwMode="auto">
          <a:xfrm>
            <a:off x="0" y="403225"/>
            <a:ext cx="9131300" cy="355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l="7240" t="40625" r="46381" b="49730"/>
          <a:stretch>
            <a:fillRect/>
          </a:stretch>
        </p:blipFill>
        <p:spPr bwMode="auto">
          <a:xfrm>
            <a:off x="0" y="4191000"/>
            <a:ext cx="9161463"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b="10162"/>
          <a:stretch>
            <a:fillRect/>
          </a:stretch>
        </p:blipFill>
        <p:spPr bwMode="auto">
          <a:xfrm>
            <a:off x="228600" y="152400"/>
            <a:ext cx="61420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6553200" y="304800"/>
            <a:ext cx="2438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Comparison of stability of young and old fallow (as a response to an extreme drought):</a:t>
            </a:r>
          </a:p>
          <a:p>
            <a:pPr>
              <a:spcBef>
                <a:spcPct val="50000"/>
              </a:spcBef>
              <a:buFontTx/>
              <a:buNone/>
            </a:pPr>
            <a:endParaRPr lang="en-GB" altLang="cs-CZ" sz="2400"/>
          </a:p>
          <a:p>
            <a:pPr>
              <a:spcBef>
                <a:spcPct val="50000"/>
              </a:spcBef>
              <a:buFontTx/>
              <a:buNone/>
            </a:pPr>
            <a:r>
              <a:rPr lang="en-GB" altLang="cs-CZ" sz="2400"/>
              <a:t>the response is determined by the prevailing life history</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obr-pos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1"/>
          <p:cNvSpPr txBox="1">
            <a:spLocks noChangeArrowheads="1"/>
          </p:cNvSpPr>
          <p:nvPr/>
        </p:nvSpPr>
        <p:spPr bwMode="auto">
          <a:xfrm>
            <a:off x="6076950" y="381000"/>
            <a:ext cx="28384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en-US"/>
              <a:t>The decisive are species life history strategies (determined by environment)</a:t>
            </a:r>
            <a:endParaRPr lang="en-US" alt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a:xfrm>
            <a:off x="609600" y="1371600"/>
            <a:ext cx="7772400" cy="1470025"/>
          </a:xfrm>
        </p:spPr>
        <p:txBody>
          <a:bodyPr/>
          <a:lstStyle/>
          <a:p>
            <a:r>
              <a:rPr lang="en-US" altLang="en-US" smtClean="0"/>
              <a:t>Stabilizing effect of diversity</a:t>
            </a:r>
            <a:r>
              <a:rPr lang="cs-CZ" altLang="en-US" smtClean="0"/>
              <a:t> - </a:t>
            </a:r>
            <a:br>
              <a:rPr lang="cs-CZ" altLang="en-US" smtClean="0"/>
            </a:br>
            <a:r>
              <a:rPr lang="cs-CZ" altLang="en-US" smtClean="0"/>
              <a:t>decrease of one species can be compensated by icrease of another</a:t>
            </a:r>
            <a:endParaRPr lang="en-US" altLang="en-US" smtClean="0"/>
          </a:p>
        </p:txBody>
      </p:sp>
      <p:sp>
        <p:nvSpPr>
          <p:cNvPr id="112643" name="Subtitle 2"/>
          <p:cNvSpPr>
            <a:spLocks noGrp="1"/>
          </p:cNvSpPr>
          <p:nvPr>
            <p:ph type="subTitle" idx="1"/>
          </p:nvPr>
        </p:nvSpPr>
        <p:spPr>
          <a:xfrm>
            <a:off x="1371600" y="3657600"/>
            <a:ext cx="6400800" cy="1752600"/>
          </a:xfrm>
        </p:spPr>
        <p:txBody>
          <a:bodyPr/>
          <a:lstStyle/>
          <a:p>
            <a:r>
              <a:rPr lang="en-US" altLang="en-US" smtClean="0"/>
              <a:t>(A)synchrony of temporal fluctuations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0" y="260350"/>
            <a:ext cx="9144000" cy="6413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3600"/>
              <a:t>Biomes of the world</a:t>
            </a:r>
            <a:endParaRPr lang="en-US" altLang="cs-CZ" sz="36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533400" y="533400"/>
            <a:ext cx="5867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kumimoji="1" lang="cs-CZ" altLang="en-US" sz="4000" b="1">
                <a:latin typeface="Arial Narrow" panose="020B0606020202030204" pitchFamily="34" charset="0"/>
              </a:rPr>
              <a:t>Communities with fast and pronounced response to weather fluctuation will have higher temporal variability</a:t>
            </a:r>
            <a:endParaRPr kumimoji="1" lang="en-US" altLang="en-US" sz="2800" b="1"/>
          </a:p>
        </p:txBody>
      </p:sp>
      <p:sp>
        <p:nvSpPr>
          <p:cNvPr id="43011" name="Text Box 3"/>
          <p:cNvSpPr txBox="1">
            <a:spLocks noChangeArrowheads="1"/>
          </p:cNvSpPr>
          <p:nvPr/>
        </p:nvSpPr>
        <p:spPr bwMode="auto">
          <a:xfrm>
            <a:off x="179388" y="3500438"/>
            <a:ext cx="59928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spcBef>
                <a:spcPct val="50000"/>
              </a:spcBef>
              <a:defRPr/>
            </a:pPr>
            <a:r>
              <a:rPr lang="en-US" altLang="en-US" sz="4400" dirty="0">
                <a:latin typeface="+mn-lt"/>
              </a:rPr>
              <a:t>Temporal variability: measured by </a:t>
            </a:r>
            <a:r>
              <a:rPr lang="cs-CZ" altLang="en-US" sz="4400" b="1" dirty="0" smtClean="0">
                <a:latin typeface="+mn-lt"/>
              </a:rPr>
              <a:t>coefficient of variation</a:t>
            </a:r>
            <a:endParaRPr lang="en-US" altLang="en-US" sz="4400" b="1" dirty="0" smtClean="0">
              <a:latin typeface="+mn-lt"/>
            </a:endParaRPr>
          </a:p>
          <a:p>
            <a:pPr>
              <a:spcBef>
                <a:spcPct val="50000"/>
              </a:spcBef>
              <a:defRPr/>
            </a:pPr>
            <a:r>
              <a:rPr lang="en-US" altLang="en-US" sz="4400" b="1" dirty="0" smtClean="0">
                <a:latin typeface="+mn-lt"/>
              </a:rPr>
              <a:t>CV </a:t>
            </a:r>
            <a:r>
              <a:rPr lang="en-US" altLang="en-US" sz="4400" b="1" dirty="0">
                <a:latin typeface="+mn-lt"/>
              </a:rPr>
              <a:t>= </a:t>
            </a:r>
            <a:r>
              <a:rPr lang="en-US" altLang="en-US" sz="4400" b="1" dirty="0" err="1">
                <a:latin typeface="+mn-lt"/>
              </a:rPr>
              <a:t>s.d.</a:t>
            </a:r>
            <a:r>
              <a:rPr lang="en-US" altLang="en-US" sz="4400" b="1" dirty="0">
                <a:latin typeface="+mn-lt"/>
              </a:rPr>
              <a:t>/mean  </a:t>
            </a:r>
          </a:p>
        </p:txBody>
      </p:sp>
      <p:pic>
        <p:nvPicPr>
          <p:cNvPr id="113668" name="Picture 4" descr="G:\WWW\ACHPTA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81000"/>
            <a:ext cx="22685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Rot="1" noChangeAspect="1" noMove="1" noResize="1" noEditPoints="1" noAdjustHandles="1" noChangeArrowheads="1" noChangeShapeType="1" noTextEdit="1"/>
          </p:cNvSpPr>
          <p:nvPr/>
        </p:nvSpPr>
        <p:spPr bwMode="auto">
          <a:xfrm>
            <a:off x="228600" y="457200"/>
            <a:ext cx="7391400" cy="7071423"/>
          </a:xfrm>
          <a:prstGeom prst="rect">
            <a:avLst/>
          </a:prstGeom>
          <a:blipFill rotWithShape="1">
            <a:blip r:embed="rId2"/>
            <a:stretch>
              <a:fillRect l="-2970" t="-1638" r="-1815"/>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114691" name="Picture 3" descr="G:\WWW\ANTODO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457200"/>
            <a:ext cx="1795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nvGraphicFramePr>
        <p:xfrm>
          <a:off x="762000" y="762000"/>
          <a:ext cx="3810000" cy="1447800"/>
        </p:xfrm>
        <a:graphic>
          <a:graphicData uri="http://schemas.openxmlformats.org/presentationml/2006/ole">
            <mc:AlternateContent xmlns:mc="http://schemas.openxmlformats.org/markup-compatibility/2006">
              <mc:Choice xmlns:v="urn:schemas-microsoft-com:vml" Requires="v">
                <p:oleObj spid="_x0000_s115733" name="Rovnice" r:id="rId3" imgW="1028254" imgH="393529" progId="Equation.3">
                  <p:embed/>
                </p:oleObj>
              </mc:Choice>
              <mc:Fallback>
                <p:oleObj name="Rovnice" r:id="rId3" imgW="1028254"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381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9" name="Text Box 3"/>
          <p:cNvSpPr txBox="1">
            <a:spLocks noChangeArrowheads="1"/>
          </p:cNvSpPr>
          <p:nvPr/>
        </p:nvSpPr>
        <p:spPr bwMode="auto">
          <a:xfrm>
            <a:off x="762000" y="2667000"/>
            <a:ext cx="434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lang="en-GB" altLang="en-US" dirty="0">
                <a:latin typeface="+mn-lt"/>
              </a:rPr>
              <a:t>The coefficient of variation of </a:t>
            </a:r>
            <a:r>
              <a:rPr lang="en-GB" altLang="en-US" dirty="0" smtClean="0">
                <a:latin typeface="+mn-lt"/>
              </a:rPr>
              <a:t> </a:t>
            </a:r>
            <a:r>
              <a:rPr lang="en-GB" altLang="en-US" dirty="0">
                <a:latin typeface="+mn-lt"/>
              </a:rPr>
              <a:t>biomass </a:t>
            </a:r>
            <a:r>
              <a:rPr lang="en-GB" altLang="en-US" dirty="0" smtClean="0">
                <a:latin typeface="+mn-lt"/>
              </a:rPr>
              <a:t>of community composed of </a:t>
            </a:r>
            <a:r>
              <a:rPr lang="en-GB" altLang="en-US" b="1" i="1" dirty="0" smtClean="0">
                <a:latin typeface="+mn-lt"/>
              </a:rPr>
              <a:t>k </a:t>
            </a:r>
            <a:r>
              <a:rPr lang="en-GB" altLang="en-US" dirty="0" smtClean="0">
                <a:latin typeface="+mn-lt"/>
              </a:rPr>
              <a:t>species is then</a:t>
            </a:r>
            <a:r>
              <a:rPr lang="cs-CZ" altLang="en-US" dirty="0" smtClean="0">
                <a:latin typeface="+mn-lt"/>
              </a:rPr>
              <a:t> (</a:t>
            </a:r>
            <a:r>
              <a:rPr lang="cs-CZ" altLang="en-US" b="1" dirty="0" smtClean="0">
                <a:latin typeface="+mn-lt"/>
              </a:rPr>
              <a:t>when species fluctuate independently)</a:t>
            </a:r>
            <a:endParaRPr lang="en-US" altLang="en-US" dirty="0">
              <a:latin typeface="+mn-lt"/>
            </a:endParaRPr>
          </a:p>
        </p:txBody>
      </p:sp>
      <p:graphicFrame>
        <p:nvGraphicFramePr>
          <p:cNvPr id="115716" name="Object 4"/>
          <p:cNvGraphicFramePr>
            <a:graphicFrameLocks noChangeAspect="1"/>
          </p:cNvGraphicFramePr>
          <p:nvPr/>
        </p:nvGraphicFramePr>
        <p:xfrm>
          <a:off x="0" y="4724400"/>
          <a:ext cx="5181600" cy="1624013"/>
        </p:xfrm>
        <a:graphic>
          <a:graphicData uri="http://schemas.openxmlformats.org/presentationml/2006/ole">
            <mc:AlternateContent xmlns:mc="http://schemas.openxmlformats.org/markup-compatibility/2006">
              <mc:Choice xmlns:v="urn:schemas-microsoft-com:vml" Requires="v">
                <p:oleObj spid="_x0000_s115734" name="Rovnice" r:id="rId5" imgW="1282700" imgH="419100" progId="Equation.3">
                  <p:embed/>
                </p:oleObj>
              </mc:Choice>
              <mc:Fallback>
                <p:oleObj name="Rovnice" r:id="rId5" imgW="1282700" imgH="4191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5181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5717" name="Object 5"/>
          <p:cNvGraphicFramePr>
            <a:graphicFrameLocks noChangeAspect="1"/>
          </p:cNvGraphicFramePr>
          <p:nvPr/>
        </p:nvGraphicFramePr>
        <p:xfrm>
          <a:off x="5219700" y="1223963"/>
          <a:ext cx="3924300" cy="5091112"/>
        </p:xfrm>
        <a:graphic>
          <a:graphicData uri="http://schemas.openxmlformats.org/presentationml/2006/ole">
            <mc:AlternateContent xmlns:mc="http://schemas.openxmlformats.org/markup-compatibility/2006">
              <mc:Choice xmlns:v="urn:schemas-microsoft-com:vml" Requires="v">
                <p:oleObj spid="_x0000_s115735" name="Worksheet" r:id="rId7" imgW="4023000" imgH="3324240" progId="Excel.Sheet.8">
                  <p:embed/>
                </p:oleObj>
              </mc:Choice>
              <mc:Fallback>
                <p:oleObj name="Worksheet" r:id="rId7" imgW="4023000" imgH="3324240" progId="Excel.Shee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1223963"/>
                        <a:ext cx="39243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8" name="Object 2"/>
          <p:cNvGraphicFramePr>
            <a:graphicFrameLocks noChangeAspect="1"/>
          </p:cNvGraphicFramePr>
          <p:nvPr/>
        </p:nvGraphicFramePr>
        <p:xfrm>
          <a:off x="1116013" y="2492375"/>
          <a:ext cx="3336925" cy="3001963"/>
        </p:xfrm>
        <a:graphic>
          <a:graphicData uri="http://schemas.openxmlformats.org/presentationml/2006/ole">
            <mc:AlternateContent xmlns:mc="http://schemas.openxmlformats.org/markup-compatibility/2006">
              <mc:Choice xmlns:v="urn:schemas-microsoft-com:vml" Requires="v">
                <p:oleObj spid="_x0000_s116752" name="Worksheet" r:id="rId3" imgW="5544000" imgH="3324240" progId="Excel.Sheet.8">
                  <p:embed/>
                </p:oleObj>
              </mc:Choice>
              <mc:Fallback>
                <p:oleObj name="Worksheet" r:id="rId3" imgW="5544000" imgH="3324240"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492375"/>
                        <a:ext cx="3336925"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39" name="Object 3"/>
          <p:cNvGraphicFramePr>
            <a:graphicFrameLocks noChangeAspect="1"/>
          </p:cNvGraphicFramePr>
          <p:nvPr/>
        </p:nvGraphicFramePr>
        <p:xfrm>
          <a:off x="4643438" y="2492375"/>
          <a:ext cx="3254375" cy="3001963"/>
        </p:xfrm>
        <a:graphic>
          <a:graphicData uri="http://schemas.openxmlformats.org/presentationml/2006/ole">
            <mc:AlternateContent xmlns:mc="http://schemas.openxmlformats.org/markup-compatibility/2006">
              <mc:Choice xmlns:v="urn:schemas-microsoft-com:vml" Requires="v">
                <p:oleObj spid="_x0000_s116753" name="Worksheet" r:id="rId5" imgW="3843000" imgH="3324240" progId="Excel.Sheet.8">
                  <p:embed/>
                </p:oleObj>
              </mc:Choice>
              <mc:Fallback>
                <p:oleObj name="Worksheet" r:id="rId5" imgW="3843000" imgH="3324240"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492375"/>
                        <a:ext cx="3254375" cy="300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4" name="Text Box 4"/>
          <p:cNvSpPr txBox="1">
            <a:spLocks noChangeArrowheads="1"/>
          </p:cNvSpPr>
          <p:nvPr/>
        </p:nvSpPr>
        <p:spPr bwMode="auto">
          <a:xfrm>
            <a:off x="990600" y="533400"/>
            <a:ext cx="7162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defRPr/>
            </a:pPr>
            <a:r>
              <a:rPr lang="en-GB" altLang="en-US" dirty="0">
                <a:latin typeface="+mn-lt"/>
              </a:rPr>
              <a:t>The effect is strengthened by negative (temporal) correlation between species, and weakened by positive correlation between species. However, </a:t>
            </a:r>
            <a:r>
              <a:rPr lang="en-GB" altLang="en-US" i="1" dirty="0" err="1">
                <a:latin typeface="+mn-lt"/>
              </a:rPr>
              <a:t>CV</a:t>
            </a:r>
            <a:r>
              <a:rPr lang="en-GB" altLang="en-US" i="1" baseline="-25000" dirty="0" err="1">
                <a:latin typeface="+mn-lt"/>
              </a:rPr>
              <a:t>community</a:t>
            </a:r>
            <a:r>
              <a:rPr lang="en-GB" altLang="en-US" i="1" baseline="-25000" dirty="0">
                <a:latin typeface="+mn-lt"/>
              </a:rPr>
              <a:t>  </a:t>
            </a:r>
            <a:r>
              <a:rPr lang="en-GB" altLang="en-US" dirty="0">
                <a:latin typeface="+mn-lt"/>
              </a:rPr>
              <a:t>never exceeds </a:t>
            </a:r>
            <a:r>
              <a:rPr lang="en-GB" altLang="en-US" i="1" dirty="0" err="1">
                <a:latin typeface="+mn-lt"/>
              </a:rPr>
              <a:t>CV</a:t>
            </a:r>
            <a:r>
              <a:rPr lang="en-GB" altLang="en-US" i="1" baseline="-25000" dirty="0" err="1">
                <a:latin typeface="+mn-lt"/>
              </a:rPr>
              <a:t>species</a:t>
            </a:r>
            <a:r>
              <a:rPr lang="en-GB" altLang="en-US" dirty="0">
                <a:latin typeface="+mn-lt"/>
              </a:rPr>
              <a:t>, and reaches the same value only when the species variation is perfectly </a:t>
            </a:r>
            <a:r>
              <a:rPr lang="en-GB" altLang="en-US" dirty="0" smtClean="0">
                <a:latin typeface="+mn-lt"/>
              </a:rPr>
              <a:t>positively </a:t>
            </a:r>
            <a:r>
              <a:rPr lang="en-GB" altLang="en-US" dirty="0">
                <a:latin typeface="+mn-lt"/>
              </a:rPr>
              <a:t>correlated. </a:t>
            </a:r>
          </a:p>
          <a:p>
            <a:pPr>
              <a:spcBef>
                <a:spcPct val="50000"/>
              </a:spcBef>
              <a:defRPr/>
            </a:pPr>
            <a:endParaRPr lang="en-US" altLang="en-US" dirty="0"/>
          </a:p>
        </p:txBody>
      </p:sp>
      <p:sp>
        <p:nvSpPr>
          <p:cNvPr id="116741" name="TextBox 1"/>
          <p:cNvSpPr txBox="1">
            <a:spLocks noChangeArrowheads="1"/>
          </p:cNvSpPr>
          <p:nvPr/>
        </p:nvSpPr>
        <p:spPr bwMode="auto">
          <a:xfrm>
            <a:off x="323850" y="5805488"/>
            <a:ext cx="856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a:cs typeface="Times New Roman" panose="02020603050405020304" pitchFamily="18" charset="0"/>
              </a:rPr>
              <a:t>Deviation from perfect correlation is called </a:t>
            </a:r>
            <a:r>
              <a:rPr lang="en-US" altLang="en-US" sz="2800" b="1">
                <a:cs typeface="Times New Roman" panose="02020603050405020304" pitchFamily="18" charset="0"/>
              </a:rPr>
              <a:t>asynchrony</a:t>
            </a:r>
            <a:r>
              <a:rPr lang="en-US" altLang="en-US" sz="2800">
                <a:cs typeface="Times New Roman" panose="02020603050405020304" pitchFamily="18" charset="0"/>
              </a:rPr>
              <a:t>, and stabilizes the community biomass fluctuation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Rot="1" noChangeAspect="1" noMove="1" noResize="1" noEditPoints="1" noAdjustHandles="1" noChangeArrowheads="1" noChangeShapeType="1" noTextEdit="1"/>
          </p:cNvSpPr>
          <p:nvPr/>
        </p:nvSpPr>
        <p:spPr bwMode="auto">
          <a:xfrm>
            <a:off x="247328" y="457200"/>
            <a:ext cx="8231832" cy="5773312"/>
          </a:xfrm>
          <a:prstGeom prst="rect">
            <a:avLst/>
          </a:prstGeom>
          <a:blipFill rotWithShape="1">
            <a:blip r:embed="rId2"/>
            <a:stretch>
              <a:fillRect l="-2667" t="-200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noFill/>
              </a:rPr>
              <a:t> </a:t>
            </a:r>
          </a:p>
        </p:txBody>
      </p:sp>
      <p:pic>
        <p:nvPicPr>
          <p:cNvPr id="117763" name="Picture 3" descr="G:\WWW\ANTODO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457200"/>
            <a:ext cx="1795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3"/>
          <p:cNvSpPr txBox="1">
            <a:spLocks noChangeArrowheads="1"/>
          </p:cNvSpPr>
          <p:nvPr/>
        </p:nvSpPr>
        <p:spPr bwMode="auto">
          <a:xfrm>
            <a:off x="990600" y="5815013"/>
            <a:ext cx="7097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Other measures of asynchrony were also suggested (here Gross et al. 2014)</a:t>
            </a:r>
            <a:endParaRPr lang="en-US" altLang="en-US" sz="24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cs-CZ" altLang="en-US" smtClean="0"/>
              <a:t>Suggested merasure </a:t>
            </a:r>
            <a:r>
              <a:rPr lang="el-GR" altLang="en-US" smtClean="0">
                <a:cs typeface="Times New Roman" panose="02020603050405020304" pitchFamily="18" charset="0"/>
              </a:rPr>
              <a:t>φ</a:t>
            </a:r>
            <a:endParaRPr lang="en-US" altLang="en-US" smtClean="0"/>
          </a:p>
        </p:txBody>
      </p:sp>
      <p:sp>
        <p:nvSpPr>
          <p:cNvPr id="118787" name="Content Placeholder 2"/>
          <p:cNvSpPr>
            <a:spLocks noGrp="1"/>
          </p:cNvSpPr>
          <p:nvPr>
            <p:ph idx="1"/>
          </p:nvPr>
        </p:nvSpPr>
        <p:spPr/>
        <p:txBody>
          <a:bodyPr/>
          <a:lstStyle/>
          <a:p>
            <a:r>
              <a:rPr lang="cs-CZ" altLang="en-US" smtClean="0"/>
              <a:t>Loreau and Mazancourt 2008</a:t>
            </a:r>
          </a:p>
          <a:p>
            <a:r>
              <a:rPr lang="cs-CZ" altLang="en-US" smtClean="0"/>
              <a:t>Doe not provide any possibility to compare with the null model of independence</a:t>
            </a:r>
          </a:p>
          <a:p>
            <a:endParaRPr lang="cs-CZ" altLang="en-US" smtClean="0"/>
          </a:p>
          <a:p>
            <a:r>
              <a:rPr lang="cs-CZ" altLang="en-US" smtClean="0"/>
              <a:t>In the case of of indepednence, its value decreases with number of species</a:t>
            </a:r>
            <a:endParaRPr lang="en-US" alt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cs typeface="Times New Roman" panose="02020603050405020304" pitchFamily="18" charset="0"/>
              </a:rPr>
              <a:t>(A)Synchrony  caused by</a:t>
            </a:r>
          </a:p>
        </p:txBody>
      </p:sp>
      <p:sp>
        <p:nvSpPr>
          <p:cNvPr id="3" name="Content Placeholder 2"/>
          <p:cNvSpPr>
            <a:spLocks noGrp="1"/>
          </p:cNvSpPr>
          <p:nvPr>
            <p:ph idx="1"/>
          </p:nvPr>
        </p:nvSpPr>
        <p:spPr/>
        <p:txBody>
          <a:bodyPr/>
          <a:lstStyle/>
          <a:p>
            <a:r>
              <a:rPr lang="en-US" altLang="en-US" smtClean="0">
                <a:cs typeface="Times New Roman" panose="02020603050405020304" pitchFamily="18" charset="0"/>
              </a:rPr>
              <a:t>Synchronization – concordant response to temporal changes in environment (probably mostly weather in individual years)</a:t>
            </a:r>
          </a:p>
          <a:p>
            <a:r>
              <a:rPr lang="en-US" altLang="en-US" smtClean="0">
                <a:cs typeface="Times New Roman" panose="02020603050405020304" pitchFamily="18" charset="0"/>
              </a:rPr>
              <a:t>Asynchrony – discordant response to temporal changes in environment and / or competition</a:t>
            </a:r>
            <a:endParaRPr lang="cs-CZ" altLang="en-US" smtClean="0">
              <a:cs typeface="Times New Roman" panose="02020603050405020304" pitchFamily="18" charset="0"/>
            </a:endParaRPr>
          </a:p>
          <a:p>
            <a:endParaRPr lang="cs-CZ" altLang="en-US" smtClean="0">
              <a:cs typeface="Times New Roman" panose="02020603050405020304" pitchFamily="18" charset="0"/>
            </a:endParaRPr>
          </a:p>
          <a:p>
            <a:endParaRPr lang="en-US" altLang="en-US" smtClean="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cs-CZ" altLang="en-US" smtClean="0"/>
              <a:t>Term „asynchrony“ is used inconsistently</a:t>
            </a:r>
            <a:endParaRPr lang="en-US" altLang="en-US" smtClean="0"/>
          </a:p>
        </p:txBody>
      </p:sp>
      <p:sp>
        <p:nvSpPr>
          <p:cNvPr id="120835" name="Content Placeholder 2"/>
          <p:cNvSpPr>
            <a:spLocks noGrp="1"/>
          </p:cNvSpPr>
          <p:nvPr>
            <p:ph idx="1"/>
          </p:nvPr>
        </p:nvSpPr>
        <p:spPr>
          <a:xfrm>
            <a:off x="685800" y="1981200"/>
            <a:ext cx="8153400" cy="4114800"/>
          </a:xfrm>
        </p:spPr>
        <p:txBody>
          <a:bodyPr/>
          <a:lstStyle/>
          <a:p>
            <a:r>
              <a:rPr lang="cs-CZ" altLang="en-US" smtClean="0"/>
              <a:t>Some use it as any deviation from synchrony (so, everything is then asynchronous, because perfect synchrony does not exist)</a:t>
            </a:r>
          </a:p>
          <a:p>
            <a:r>
              <a:rPr lang="cs-CZ" altLang="en-US" smtClean="0"/>
              <a:t>Some just for the situation when the correlations are on average negative (or better, sums of covariances are negative) – perhaps, for this it is better to use </a:t>
            </a:r>
            <a:r>
              <a:rPr lang="cs-CZ" altLang="en-US" b="1" smtClean="0"/>
              <a:t>compensatory dynamics or antisynchrony</a:t>
            </a:r>
            <a:endParaRPr lang="en-US" altLang="en-US" b="1"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cs-CZ" altLang="en-US" smtClean="0">
                <a:cs typeface="Times New Roman" panose="02020603050405020304" pitchFamily="18" charset="0"/>
              </a:rPr>
              <a:t>Compensatory dynamics </a:t>
            </a:r>
            <a:r>
              <a:rPr lang="en-US" altLang="en-US" smtClean="0">
                <a:cs typeface="Times New Roman" panose="02020603050405020304" pitchFamily="18" charset="0"/>
              </a:rPr>
              <a:t>caused by</a:t>
            </a:r>
          </a:p>
        </p:txBody>
      </p:sp>
      <p:sp>
        <p:nvSpPr>
          <p:cNvPr id="3" name="Content Placeholder 2"/>
          <p:cNvSpPr>
            <a:spLocks noGrp="1"/>
          </p:cNvSpPr>
          <p:nvPr>
            <p:ph idx="1"/>
          </p:nvPr>
        </p:nvSpPr>
        <p:spPr>
          <a:xfrm>
            <a:off x="228600" y="1981200"/>
            <a:ext cx="8763000" cy="4114800"/>
          </a:xfrm>
        </p:spPr>
        <p:txBody>
          <a:bodyPr/>
          <a:lstStyle/>
          <a:p>
            <a:r>
              <a:rPr lang="en-US" altLang="en-US" smtClean="0">
                <a:cs typeface="Times New Roman" panose="02020603050405020304" pitchFamily="18" charset="0"/>
              </a:rPr>
              <a:t>– discordant response to temporal changes in environment </a:t>
            </a:r>
            <a:r>
              <a:rPr lang="cs-CZ" altLang="en-US" smtClean="0">
                <a:cs typeface="Times New Roman" panose="02020603050405020304" pitchFamily="18" charset="0"/>
              </a:rPr>
              <a:t>(rather unlikely, all plants love similar weather – in grassland warm and wet spring)</a:t>
            </a:r>
          </a:p>
          <a:p>
            <a:r>
              <a:rPr lang="cs-CZ" altLang="en-US" smtClean="0">
                <a:cs typeface="Times New Roman" panose="02020603050405020304" pitchFamily="18" charset="0"/>
              </a:rPr>
              <a:t>C</a:t>
            </a:r>
            <a:r>
              <a:rPr lang="en-US" altLang="en-US" smtClean="0">
                <a:cs typeface="Times New Roman" panose="02020603050405020304" pitchFamily="18" charset="0"/>
              </a:rPr>
              <a:t>ompetition</a:t>
            </a:r>
            <a:r>
              <a:rPr lang="cs-CZ" altLang="en-US" smtClean="0">
                <a:cs typeface="Times New Roman" panose="02020603050405020304" pitchFamily="18" charset="0"/>
              </a:rPr>
              <a:t> – if the dominant is harmed by dry spring, less competitive plants can profit </a:t>
            </a:r>
          </a:p>
          <a:p>
            <a:r>
              <a:rPr lang="cs-CZ" altLang="en-US" smtClean="0">
                <a:cs typeface="Times New Roman" panose="02020603050405020304" pitchFamily="18" charset="0"/>
              </a:rPr>
              <a:t>Neglected role of enemis (pathogens) – in dry habitats: some species can take advantage of wet spring, some can be harmed by fungal pothegens </a:t>
            </a:r>
          </a:p>
          <a:p>
            <a:endParaRPr lang="cs-CZ" altLang="en-US" smtClean="0">
              <a:cs typeface="Times New Roman" panose="02020603050405020304" pitchFamily="18" charset="0"/>
            </a:endParaRPr>
          </a:p>
          <a:p>
            <a:endParaRPr lang="en-US" altLang="en-US" smtClean="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685800" y="609600"/>
            <a:ext cx="7772400" cy="1447800"/>
          </a:xfrm>
        </p:spPr>
        <p:txBody>
          <a:bodyPr/>
          <a:lstStyle/>
          <a:p>
            <a:r>
              <a:rPr lang="cs-CZ" altLang="en-US" smtClean="0"/>
              <a:t> Effect of Asynchrony/Compensatory dynamics on stability (total bomass CV) depends on</a:t>
            </a:r>
            <a:endParaRPr lang="en-US" altLang="en-US" smtClean="0"/>
          </a:p>
        </p:txBody>
      </p:sp>
      <p:sp>
        <p:nvSpPr>
          <p:cNvPr id="122883" name="Content Placeholder 2"/>
          <p:cNvSpPr>
            <a:spLocks noGrp="1"/>
          </p:cNvSpPr>
          <p:nvPr>
            <p:ph idx="1"/>
          </p:nvPr>
        </p:nvSpPr>
        <p:spPr>
          <a:xfrm>
            <a:off x="609600" y="3048000"/>
            <a:ext cx="7772400" cy="3789363"/>
          </a:xfrm>
        </p:spPr>
        <p:txBody>
          <a:bodyPr/>
          <a:lstStyle/>
          <a:p>
            <a:r>
              <a:rPr lang="cs-CZ" altLang="en-US" smtClean="0"/>
              <a:t>Total number of species </a:t>
            </a:r>
          </a:p>
          <a:p>
            <a:r>
              <a:rPr lang="cs-CZ" altLang="en-US" smtClean="0"/>
              <a:t>Equitability - (species that form 0,01% of the community has negligible effect on the total biomass)</a:t>
            </a:r>
          </a:p>
          <a:p>
            <a:r>
              <a:rPr lang="cs-CZ" altLang="en-US" smtClean="0"/>
              <a:t>Whether the abundant and rare species fluctute in the same extend</a:t>
            </a:r>
            <a:endParaRPr lang="en-US"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65611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2987675" y="5445125"/>
            <a:ext cx="6048375" cy="10779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a:t>Determined by precipitation and temperature</a:t>
            </a:r>
            <a:endParaRPr lang="en-US" altLang="cs-CZ"/>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ctrTitle"/>
          </p:nvPr>
        </p:nvSpPr>
        <p:spPr>
          <a:xfrm>
            <a:off x="684213" y="620713"/>
            <a:ext cx="7772400" cy="1470025"/>
          </a:xfrm>
        </p:spPr>
        <p:txBody>
          <a:bodyPr/>
          <a:lstStyle/>
          <a:p>
            <a:r>
              <a:rPr lang="cs-CZ" altLang="en-US" smtClean="0"/>
              <a:t>Taylor</a:t>
            </a:r>
            <a:r>
              <a:rPr lang="en-US" altLang="en-US" smtClean="0"/>
              <a:t>’</a:t>
            </a:r>
            <a:r>
              <a:rPr lang="cs-CZ" altLang="en-US" smtClean="0"/>
              <a:t>s</a:t>
            </a:r>
            <a:r>
              <a:rPr lang="en-US" altLang="en-US" smtClean="0"/>
              <a:t> power law (TPL)</a:t>
            </a:r>
          </a:p>
        </p:txBody>
      </p:sp>
      <p:sp>
        <p:nvSpPr>
          <p:cNvPr id="123907" name="Subtitle 2"/>
          <p:cNvSpPr>
            <a:spLocks noGrp="1"/>
          </p:cNvSpPr>
          <p:nvPr>
            <p:ph type="subTitle" idx="1"/>
          </p:nvPr>
        </p:nvSpPr>
        <p:spPr>
          <a:xfrm>
            <a:off x="1331913" y="1989138"/>
            <a:ext cx="6364287" cy="3116262"/>
          </a:xfrm>
        </p:spPr>
        <p:txBody>
          <a:bodyPr/>
          <a:lstStyle/>
          <a:p>
            <a:r>
              <a:rPr lang="en-US" altLang="en-US" smtClean="0"/>
              <a:t>var = </a:t>
            </a:r>
            <a:r>
              <a:rPr lang="en-US" altLang="en-US" i="1" smtClean="0"/>
              <a:t>a .  </a:t>
            </a:r>
            <a:r>
              <a:rPr lang="en-US" altLang="en-US" smtClean="0"/>
              <a:t>mean</a:t>
            </a:r>
            <a:r>
              <a:rPr lang="en-US" altLang="en-US" i="1" baseline="30000" smtClean="0"/>
              <a:t>b</a:t>
            </a:r>
          </a:p>
          <a:p>
            <a:r>
              <a:rPr lang="en-US" altLang="en-US" smtClean="0"/>
              <a:t>log(var) = log </a:t>
            </a:r>
            <a:r>
              <a:rPr lang="en-US" altLang="en-US" i="1" smtClean="0"/>
              <a:t>a </a:t>
            </a:r>
            <a:r>
              <a:rPr lang="en-US" altLang="en-US" smtClean="0"/>
              <a:t>+ </a:t>
            </a:r>
            <a:r>
              <a:rPr lang="en-US" altLang="en-US" i="1" smtClean="0"/>
              <a:t>b .</a:t>
            </a:r>
            <a:r>
              <a:rPr lang="en-US" altLang="en-US" smtClean="0"/>
              <a:t>log(mean)</a:t>
            </a:r>
          </a:p>
          <a:p>
            <a:r>
              <a:rPr lang="en-US" altLang="en-US" sz="2400" smtClean="0">
                <a:solidFill>
                  <a:srgbClr val="FF0000"/>
                </a:solidFill>
              </a:rPr>
              <a:t>Both, var and mean are random variables, and after log transformation will have roughly the same “error” –&gt; classical OLS underestimated the value of </a:t>
            </a:r>
            <a:r>
              <a:rPr lang="en-US" altLang="en-US" sz="2400" i="1" smtClean="0">
                <a:solidFill>
                  <a:srgbClr val="FF0000"/>
                </a:solidFill>
              </a:rPr>
              <a:t>b</a:t>
            </a:r>
            <a:endParaRPr lang="en-US" altLang="en-US" sz="2400" smtClean="0">
              <a:solidFill>
                <a:srgbClr val="FF0000"/>
              </a:solidFill>
            </a:endParaRPr>
          </a:p>
          <a:p>
            <a:endParaRPr lang="en-US" altLang="en-US" smtClean="0"/>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sz="3200" b="1" smtClean="0"/>
              <a:t>We use TPL for temporal variation, but the same basic rules apply for temporal and spatial variation</a:t>
            </a:r>
          </a:p>
        </p:txBody>
      </p:sp>
      <p:sp>
        <p:nvSpPr>
          <p:cNvPr id="3" name="Content Placeholder 2"/>
          <p:cNvSpPr>
            <a:spLocks noGrp="1"/>
          </p:cNvSpPr>
          <p:nvPr>
            <p:ph idx="1"/>
          </p:nvPr>
        </p:nvSpPr>
        <p:spPr/>
        <p:txBody>
          <a:bodyPr>
            <a:normAutofit fontScale="85000" lnSpcReduction="20000"/>
          </a:bodyPr>
          <a:lstStyle/>
          <a:p>
            <a:pPr>
              <a:defRPr/>
            </a:pPr>
            <a:r>
              <a:rPr lang="en-US" dirty="0" smtClean="0"/>
              <a:t>TPL was used to describe relationship of </a:t>
            </a:r>
            <a:r>
              <a:rPr lang="en-US" dirty="0" err="1" smtClean="0"/>
              <a:t>var</a:t>
            </a:r>
            <a:r>
              <a:rPr lang="en-US" dirty="0" smtClean="0"/>
              <a:t> and mean of the same species in various sites</a:t>
            </a:r>
          </a:p>
          <a:p>
            <a:pPr>
              <a:defRPr/>
            </a:pPr>
            <a:r>
              <a:rPr lang="en-US" dirty="0" smtClean="0"/>
              <a:t>TPL can be equally well used to describe mean and </a:t>
            </a:r>
            <a:r>
              <a:rPr lang="en-US" dirty="0" err="1" smtClean="0"/>
              <a:t>var</a:t>
            </a:r>
            <a:r>
              <a:rPr lang="en-US" dirty="0" smtClean="0"/>
              <a:t> of a set of species within a single community </a:t>
            </a:r>
          </a:p>
          <a:p>
            <a:pPr marL="0" indent="0">
              <a:buFontTx/>
              <a:buNone/>
              <a:defRPr/>
            </a:pPr>
            <a:r>
              <a:rPr lang="en-US" dirty="0"/>
              <a:t> </a:t>
            </a:r>
            <a:r>
              <a:rPr lang="en-US" dirty="0" smtClean="0"/>
              <a:t>    [both can describe spatial and temporal variation]</a:t>
            </a:r>
          </a:p>
          <a:p>
            <a:pPr>
              <a:defRPr/>
            </a:pPr>
            <a:r>
              <a:rPr lang="en-US" dirty="0" smtClean="0"/>
              <a:t>Can be used for counts of individuals, but also for any other quantity – does not work for individuals, when the density is low ~ &lt;1, would not work for 0 / 1 , i.e. presence absence data</a:t>
            </a:r>
            <a:endParaRPr lang="en-US" dirty="0"/>
          </a:p>
          <a:p>
            <a:pPr>
              <a:defRPr/>
            </a:pPr>
            <a:r>
              <a:rPr lang="en-US" dirty="0" smtClean="0"/>
              <a:t>Generally, there is no theory behind, log – log linearizes quite a lot of various relationships</a:t>
            </a: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smtClean="0"/>
              <a:t>The classics</a:t>
            </a:r>
          </a:p>
        </p:txBody>
      </p:sp>
      <p:sp>
        <p:nvSpPr>
          <p:cNvPr id="3" name="Content Placeholder 2"/>
          <p:cNvSpPr>
            <a:spLocks noGrp="1"/>
          </p:cNvSpPr>
          <p:nvPr>
            <p:ph idx="1"/>
          </p:nvPr>
        </p:nvSpPr>
        <p:spPr/>
        <p:txBody>
          <a:bodyPr>
            <a:normAutofit lnSpcReduction="10000"/>
          </a:bodyPr>
          <a:lstStyle/>
          <a:p>
            <a:pPr>
              <a:defRPr/>
            </a:pPr>
            <a:r>
              <a:rPr lang="en-US" dirty="0" smtClean="0"/>
              <a:t>If data have </a:t>
            </a:r>
            <a:r>
              <a:rPr lang="en-US" b="1" dirty="0" smtClean="0"/>
              <a:t>Poisson distribution</a:t>
            </a:r>
            <a:r>
              <a:rPr lang="en-US" dirty="0" smtClean="0"/>
              <a:t> (valid just for the counts), then </a:t>
            </a:r>
            <a:r>
              <a:rPr lang="en-US" dirty="0" err="1" smtClean="0"/>
              <a:t>var</a:t>
            </a:r>
            <a:r>
              <a:rPr lang="en-US" dirty="0" smtClean="0"/>
              <a:t> = mean</a:t>
            </a:r>
          </a:p>
          <a:p>
            <a:pPr>
              <a:defRPr/>
            </a:pPr>
            <a:r>
              <a:rPr lang="en-US" dirty="0" err="1" smtClean="0"/>
              <a:t>P.d</a:t>
            </a:r>
            <a:r>
              <a:rPr lang="en-US" dirty="0" smtClean="0"/>
              <a:t>. assumes </a:t>
            </a:r>
            <a:r>
              <a:rPr lang="en-US" b="1" dirty="0" smtClean="0"/>
              <a:t>independence of individuals</a:t>
            </a:r>
            <a:endParaRPr lang="en-US" b="1" dirty="0"/>
          </a:p>
          <a:p>
            <a:pPr>
              <a:defRPr/>
            </a:pPr>
            <a:r>
              <a:rPr lang="en-US" dirty="0" err="1" smtClean="0"/>
              <a:t>Var</a:t>
            </a:r>
            <a:r>
              <a:rPr lang="en-US" dirty="0" smtClean="0"/>
              <a:t>/mean ratio as the spatial aggregation measure, and after multiplying by </a:t>
            </a:r>
            <a:r>
              <a:rPr lang="en-US" dirty="0" err="1" smtClean="0"/>
              <a:t>df</a:t>
            </a:r>
            <a:r>
              <a:rPr lang="en-US" dirty="0" smtClean="0"/>
              <a:t> as a test criterion (chi-square distribution), the same theoretically can be used for temporal variation (practically not used)</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mtClean="0"/>
              <a:t>Poisson distribution</a:t>
            </a:r>
          </a:p>
        </p:txBody>
      </p:sp>
      <p:sp>
        <p:nvSpPr>
          <p:cNvPr id="3" name="Content Placeholder 2"/>
          <p:cNvSpPr>
            <a:spLocks noGrp="1"/>
          </p:cNvSpPr>
          <p:nvPr>
            <p:ph idx="1"/>
          </p:nvPr>
        </p:nvSpPr>
        <p:spPr/>
        <p:txBody>
          <a:bodyPr>
            <a:normAutofit fontScale="92500" lnSpcReduction="10000"/>
          </a:bodyPr>
          <a:lstStyle/>
          <a:p>
            <a:pPr>
              <a:defRPr/>
            </a:pPr>
            <a:r>
              <a:rPr lang="en-US" dirty="0" smtClean="0"/>
              <a:t>If two variables with Poisson are summed up, their distribution is again Poisson mean = mean1 + mean2,  </a:t>
            </a:r>
            <a:r>
              <a:rPr lang="en-US" dirty="0" err="1" smtClean="0"/>
              <a:t>var</a:t>
            </a:r>
            <a:r>
              <a:rPr lang="en-US" dirty="0" smtClean="0"/>
              <a:t> = var1+var2</a:t>
            </a:r>
          </a:p>
          <a:p>
            <a:pPr>
              <a:defRPr/>
            </a:pPr>
            <a:r>
              <a:rPr lang="en-US" dirty="0" smtClean="0"/>
              <a:t>In this case, TPL holds, and b=1</a:t>
            </a:r>
          </a:p>
          <a:p>
            <a:pPr>
              <a:defRPr/>
            </a:pPr>
            <a:r>
              <a:rPr lang="en-US" dirty="0" smtClean="0"/>
              <a:t>Generally, never happens (would be the case, if the population is constant, large, and each individual has some constant probability to fall in the trap, and x is the number of trapped individuals)</a:t>
            </a:r>
          </a:p>
          <a:p>
            <a:pPr>
              <a:defRPr/>
            </a:pP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Poisson distribution is extremely rare</a:t>
            </a:r>
            <a:endParaRPr lang="en-US" dirty="0"/>
          </a:p>
        </p:txBody>
      </p:sp>
      <p:sp>
        <p:nvSpPr>
          <p:cNvPr id="128003" name="Content Placeholder 2"/>
          <p:cNvSpPr>
            <a:spLocks noGrp="1"/>
          </p:cNvSpPr>
          <p:nvPr>
            <p:ph idx="1"/>
          </p:nvPr>
        </p:nvSpPr>
        <p:spPr/>
        <p:txBody>
          <a:bodyPr/>
          <a:lstStyle/>
          <a:p>
            <a:r>
              <a:rPr lang="en-US" altLang="en-US" smtClean="0"/>
              <a:t>In fact, in most cases, we have (both temporal and spatial) variability in data corresponding to </a:t>
            </a:r>
            <a:r>
              <a:rPr lang="en-US" altLang="en-US" i="1" smtClean="0"/>
              <a:t>contagious distributions </a:t>
            </a:r>
            <a:r>
              <a:rPr lang="en-US" altLang="en-US" smtClean="0"/>
              <a:t>(clumps of clumps)</a:t>
            </a:r>
          </a:p>
          <a:p>
            <a:r>
              <a:rPr lang="en-US" altLang="en-US" smtClean="0"/>
              <a:t>Negative binomial, or Neyman distributions</a:t>
            </a:r>
          </a:p>
          <a:p>
            <a:endParaRPr lang="en-US" altLang="en-US" smtClean="0"/>
          </a:p>
          <a:p>
            <a:r>
              <a:rPr lang="en-US" altLang="en-US" smtClean="0"/>
              <a:t>In these cases, </a:t>
            </a:r>
            <a:r>
              <a:rPr lang="en-US" altLang="en-US" i="1" smtClean="0"/>
              <a:t>b</a:t>
            </a:r>
            <a:r>
              <a:rPr lang="en-US" altLang="en-US" smtClean="0"/>
              <a:t> &gt; 1</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mtClean="0"/>
              <a:t>If </a:t>
            </a:r>
            <a:r>
              <a:rPr lang="en-US" altLang="en-US" i="1" smtClean="0"/>
              <a:t>b</a:t>
            </a:r>
            <a:r>
              <a:rPr lang="en-US" altLang="en-US" smtClean="0"/>
              <a:t>=2</a:t>
            </a:r>
          </a:p>
        </p:txBody>
      </p:sp>
      <p:sp>
        <p:nvSpPr>
          <p:cNvPr id="3" name="Content Placeholder 2"/>
          <p:cNvSpPr>
            <a:spLocks noGrp="1"/>
          </p:cNvSpPr>
          <p:nvPr>
            <p:ph idx="1"/>
          </p:nvPr>
        </p:nvSpPr>
        <p:spPr/>
        <p:txBody>
          <a:bodyPr/>
          <a:lstStyle/>
          <a:p>
            <a:pPr>
              <a:defRPr/>
            </a:pPr>
            <a:r>
              <a:rPr lang="en-US" dirty="0" smtClean="0"/>
              <a:t>CV (</a:t>
            </a:r>
            <a:r>
              <a:rPr lang="en-US" dirty="0" err="1" smtClean="0"/>
              <a:t>s.d.</a:t>
            </a:r>
            <a:r>
              <a:rPr lang="en-US" dirty="0" smtClean="0"/>
              <a:t>/mean) is independent of mean</a:t>
            </a:r>
          </a:p>
          <a:p>
            <a:pPr>
              <a:defRPr/>
            </a:pPr>
            <a:r>
              <a:rPr lang="en-US" dirty="0" err="1"/>
              <a:t>v</a:t>
            </a:r>
            <a:r>
              <a:rPr lang="en-US" dirty="0" err="1" smtClean="0"/>
              <a:t>ar</a:t>
            </a:r>
            <a:r>
              <a:rPr lang="en-US" dirty="0" smtClean="0"/>
              <a:t> (log(x)) is independent of mean </a:t>
            </a:r>
          </a:p>
          <a:p>
            <a:pPr marL="0" indent="0">
              <a:buFontTx/>
              <a:buNone/>
              <a:defRPr/>
            </a:pPr>
            <a:r>
              <a:rPr lang="en-US" dirty="0" smtClean="0"/>
              <a:t>– but </a:t>
            </a:r>
            <a:r>
              <a:rPr lang="en-US" dirty="0" err="1" smtClean="0"/>
              <a:t>var</a:t>
            </a:r>
            <a:r>
              <a:rPr lang="en-US" dirty="0" smtClean="0"/>
              <a:t> (log(x+1)) decreases with mean</a:t>
            </a:r>
          </a:p>
          <a:p>
            <a:pPr>
              <a:defRPr/>
            </a:pPr>
            <a:endParaRPr lang="en-US" dirty="0"/>
          </a:p>
          <a:p>
            <a:pPr>
              <a:defRPr/>
            </a:pPr>
            <a:r>
              <a:rPr lang="en-US" b="1" dirty="0" smtClean="0"/>
              <a:t>If 1 &lt; </a:t>
            </a:r>
            <a:r>
              <a:rPr lang="en-US" b="1" i="1" dirty="0" smtClean="0"/>
              <a:t>b &lt; </a:t>
            </a:r>
            <a:r>
              <a:rPr lang="en-US" b="1" dirty="0" smtClean="0"/>
              <a:t>2  </a:t>
            </a:r>
            <a:r>
              <a:rPr lang="en-US" dirty="0" smtClean="0"/>
              <a:t>(generally, vast majority of cases)</a:t>
            </a:r>
          </a:p>
          <a:p>
            <a:pPr>
              <a:defRPr/>
            </a:pPr>
            <a:r>
              <a:rPr lang="en-US" dirty="0" smtClean="0"/>
              <a:t> both CV and </a:t>
            </a:r>
            <a:r>
              <a:rPr lang="en-US" dirty="0" err="1" smtClean="0"/>
              <a:t>var</a:t>
            </a:r>
            <a:r>
              <a:rPr lang="en-US" dirty="0" smtClean="0"/>
              <a:t> (log(x)) decrease with the mean </a:t>
            </a:r>
            <a:endParaRPr lang="en-US" i="1"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The fact that b&lt;2</a:t>
            </a:r>
          </a:p>
        </p:txBody>
      </p:sp>
      <p:sp>
        <p:nvSpPr>
          <p:cNvPr id="3" name="Content Placeholder 2"/>
          <p:cNvSpPr>
            <a:spLocks noGrp="1"/>
          </p:cNvSpPr>
          <p:nvPr>
            <p:ph idx="1"/>
          </p:nvPr>
        </p:nvSpPr>
        <p:spPr/>
        <p:txBody>
          <a:bodyPr>
            <a:normAutofit fontScale="92500" lnSpcReduction="10000"/>
          </a:bodyPr>
          <a:lstStyle/>
          <a:p>
            <a:pPr>
              <a:defRPr/>
            </a:pPr>
            <a:r>
              <a:rPr lang="en-US" dirty="0" smtClean="0"/>
              <a:t>Makes the portfolio effect uncertain (the very abundant species will have low CV).</a:t>
            </a:r>
          </a:p>
          <a:p>
            <a:pPr>
              <a:defRPr/>
            </a:pPr>
            <a:r>
              <a:rPr lang="en-US" dirty="0" smtClean="0"/>
              <a:t>If I have variability of individual units within a species, then b&lt;2 means that the individual units are not perfectly synchronized. </a:t>
            </a:r>
            <a:r>
              <a:rPr lang="en-US" dirty="0"/>
              <a:t>(</a:t>
            </a:r>
            <a:r>
              <a:rPr lang="en-US" dirty="0" smtClean="0"/>
              <a:t>Thanks to this, there is some asynchrony </a:t>
            </a:r>
            <a:r>
              <a:rPr lang="en-US" dirty="0" smtClean="0">
                <a:solidFill>
                  <a:srgbClr val="FF0000"/>
                </a:solidFill>
              </a:rPr>
              <a:t>within </a:t>
            </a:r>
            <a:r>
              <a:rPr lang="en-US" dirty="0" smtClean="0"/>
              <a:t>population.) Portfolio effect works, if the units within a species are better synchronized (less asynchronous), than units among species.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36613"/>
            <a:ext cx="6735762"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219200" y="2286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t>Holridge triangle </a:t>
            </a:r>
            <a:endParaRPr lang="en-GB" altLang="cs-CZ"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romeliacea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6845300" y="304800"/>
            <a:ext cx="19812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Dispersal limitation</a:t>
            </a:r>
            <a:r>
              <a:rPr lang="cs-CZ" altLang="cs-CZ" sz="2400"/>
              <a:t> resulting in biogeographical patterns</a:t>
            </a:r>
            <a:r>
              <a:rPr lang="en-GB" altLang="cs-CZ" sz="2400"/>
              <a:t>: Bromeliaceae </a:t>
            </a:r>
            <a:r>
              <a:rPr lang="cs-CZ" altLang="cs-CZ" sz="2400"/>
              <a:t>are (nearly exclusively) found in the New World, even thought the living conditions would be OK even elsewhere. </a:t>
            </a:r>
            <a:endParaRPr lang="en-GB" altLang="cs-CZ"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79388" y="115888"/>
            <a:ext cx="6697662" cy="2305050"/>
          </a:xfrm>
        </p:spPr>
        <p:txBody>
          <a:bodyPr/>
          <a:lstStyle/>
          <a:p>
            <a:r>
              <a:rPr lang="cs-CZ" altLang="cs-CZ" sz="4000" smtClean="0"/>
              <a:t>Distribution of Bromeliaceae</a:t>
            </a:r>
            <a:br>
              <a:rPr lang="cs-CZ" altLang="cs-CZ" sz="4000" smtClean="0"/>
            </a:br>
            <a:r>
              <a:rPr lang="cs-CZ" altLang="cs-CZ" sz="4000" smtClean="0"/>
              <a:t>- (only single species in West Africa)</a:t>
            </a:r>
          </a:p>
        </p:txBody>
      </p:sp>
      <p:pic>
        <p:nvPicPr>
          <p:cNvPr id="16387" name="Picture 6" descr="WorldBromeliadDistrib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82089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463" y="115888"/>
            <a:ext cx="2141537"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228600"/>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Konvergence: fylogeneticky nepříbuzné typy vypadají velmi podobně, protože žijí v podobném prostředí, byť často </a:t>
            </a:r>
            <a:r>
              <a:rPr lang="cs-CZ" altLang="cs-CZ" sz="2400"/>
              <a:t>na</a:t>
            </a:r>
            <a:r>
              <a:rPr lang="en-GB" altLang="cs-CZ" sz="2400"/>
              <a:t> velmi v</a:t>
            </a:r>
            <a:r>
              <a:rPr lang="cs-CZ" altLang="cs-CZ" sz="2400"/>
              <a:t>z</a:t>
            </a:r>
            <a:r>
              <a:rPr lang="en-GB" altLang="cs-CZ" sz="2400"/>
              <a:t>dálených kontinentech.</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3116263"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 Box 5"/>
          <p:cNvSpPr txBox="1">
            <a:spLocks noChangeArrowheads="1"/>
          </p:cNvSpPr>
          <p:nvPr/>
        </p:nvSpPr>
        <p:spPr bwMode="auto">
          <a:xfrm>
            <a:off x="457200" y="62484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Cactaceae - Nový svět</a:t>
            </a:r>
          </a:p>
        </p:txBody>
      </p:sp>
      <p:sp>
        <p:nvSpPr>
          <p:cNvPr id="17413" name="Text Box 7"/>
          <p:cNvSpPr txBox="1">
            <a:spLocks noChangeArrowheads="1"/>
          </p:cNvSpPr>
          <p:nvPr/>
        </p:nvSpPr>
        <p:spPr bwMode="auto">
          <a:xfrm>
            <a:off x="4648200" y="60960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solidFill>
                  <a:schemeClr val="hlink"/>
                </a:solidFill>
              </a:rPr>
              <a:t>Euphorbiaceae ze Starého světa</a:t>
            </a:r>
            <a:endParaRPr lang="en-GB" altLang="cs-CZ" sz="2400"/>
          </a:p>
        </p:txBody>
      </p:sp>
      <p:pic>
        <p:nvPicPr>
          <p:cNvPr id="174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341438"/>
            <a:ext cx="3160713"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09600" y="304800"/>
            <a:ext cx="82105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t>Cactace restricted to the New World, but there, not only deserts, but, e.g. they are epiphytes in tropical forests</a:t>
            </a:r>
            <a:endParaRPr lang="en-GB" altLang="cs-CZ" sz="2400"/>
          </a:p>
        </p:txBody>
      </p:sp>
      <p:pic>
        <p:nvPicPr>
          <p:cNvPr id="18435" name="Picture 3" descr="Epifkakt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3771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kaktusynavrskustrom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2286000"/>
            <a:ext cx="5511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827088" y="1412875"/>
          <a:ext cx="6934200" cy="4594225"/>
        </p:xfrm>
        <a:graphic>
          <a:graphicData uri="http://schemas.openxmlformats.org/presentationml/2006/ole">
            <mc:AlternateContent xmlns:mc="http://schemas.openxmlformats.org/markup-compatibility/2006">
              <mc:Choice xmlns:v="urn:schemas-microsoft-com:vml" Requires="v">
                <p:oleObj spid="_x0000_s19465" name="obrázek" r:id="rId3" imgW="5483077" imgH="7839733" progId="Word.Picture.8">
                  <p:embed/>
                </p:oleObj>
              </mc:Choice>
              <mc:Fallback>
                <p:oleObj name="obrázek" r:id="rId3" imgW="5483077" imgH="7839733"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1842" b="54512"/>
                      <a:stretch>
                        <a:fillRect/>
                      </a:stretch>
                    </p:blipFill>
                    <p:spPr bwMode="auto">
                      <a:xfrm>
                        <a:off x="827088" y="1412875"/>
                        <a:ext cx="6934200" cy="459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59" name="Text Box 3"/>
          <p:cNvSpPr txBox="1">
            <a:spLocks noChangeArrowheads="1"/>
          </p:cNvSpPr>
          <p:nvPr/>
        </p:nvSpPr>
        <p:spPr bwMode="auto">
          <a:xfrm>
            <a:off x="1295400" y="381000"/>
            <a:ext cx="6934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3600"/>
              <a:t>Biogeogra</a:t>
            </a:r>
            <a:r>
              <a:rPr lang="cs-CZ" altLang="cs-CZ" sz="3600"/>
              <a:t>phy of the world</a:t>
            </a:r>
            <a:endParaRPr lang="en-GB" altLang="cs-CZ" sz="36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200400" y="3048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3600"/>
              <a:t>Trade-off </a:t>
            </a:r>
          </a:p>
        </p:txBody>
      </p:sp>
      <p:sp>
        <p:nvSpPr>
          <p:cNvPr id="20483" name="Text Box 3"/>
          <p:cNvSpPr txBox="1">
            <a:spLocks noChangeArrowheads="1"/>
          </p:cNvSpPr>
          <p:nvPr/>
        </p:nvSpPr>
        <p:spPr bwMode="auto">
          <a:xfrm>
            <a:off x="1143000" y="990600"/>
            <a:ext cx="6172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is defined as an evolutionary dilemma whereby genetic change conferring increased fitness in one circumstance inescapably involves sacrifice of fitness in another (Grime 2001).</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221932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 Box 5"/>
          <p:cNvSpPr txBox="1">
            <a:spLocks noChangeArrowheads="1"/>
          </p:cNvSpPr>
          <p:nvPr/>
        </p:nvSpPr>
        <p:spPr bwMode="auto">
          <a:xfrm>
            <a:off x="2438400" y="3124200"/>
            <a:ext cx="2133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Sempervivum:</a:t>
            </a:r>
            <a:endParaRPr lang="en-GB" altLang="cs-CZ" sz="2400"/>
          </a:p>
          <a:p>
            <a:pPr>
              <a:spcBef>
                <a:spcPct val="50000"/>
              </a:spcBef>
              <a:buFontTx/>
              <a:buNone/>
            </a:pPr>
            <a:r>
              <a:rPr lang="en-GB" altLang="cs-CZ" sz="2000"/>
              <a:t>water storage and minimizing surface is advantage in drought stress, but decreases photosynthesis under favourable  conditions</a:t>
            </a:r>
            <a:endParaRPr lang="en-GB" altLang="cs-CZ" sz="2000" i="1"/>
          </a:p>
        </p:txBody>
      </p:sp>
      <p:pic>
        <p:nvPicPr>
          <p:cNvPr id="20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43200"/>
            <a:ext cx="23923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Text Box 7"/>
          <p:cNvSpPr txBox="1">
            <a:spLocks noChangeArrowheads="1"/>
          </p:cNvSpPr>
          <p:nvPr/>
        </p:nvSpPr>
        <p:spPr bwMode="auto">
          <a:xfrm>
            <a:off x="7010400" y="2895600"/>
            <a:ext cx="1981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Tussilago:</a:t>
            </a:r>
          </a:p>
          <a:p>
            <a:pPr>
              <a:spcBef>
                <a:spcPct val="50000"/>
              </a:spcBef>
              <a:buFontTx/>
              <a:buNone/>
            </a:pPr>
            <a:r>
              <a:rPr lang="en-GB" altLang="cs-CZ" sz="2000"/>
              <a:t>Light seeds: advantage for dispersal, but lack of energy for competition in crowded communities</a:t>
            </a:r>
            <a:endParaRPr lang="en-GB" altLang="cs-CZ" sz="2400" i="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GB" altLang="cs-CZ" smtClean="0"/>
              <a:t>Phylogenetic vs. Functional classifications</a:t>
            </a:r>
          </a:p>
        </p:txBody>
      </p:sp>
      <p:sp>
        <p:nvSpPr>
          <p:cNvPr id="3075" name="Rectangle 3"/>
          <p:cNvSpPr>
            <a:spLocks noGrp="1" noChangeArrowheads="1"/>
          </p:cNvSpPr>
          <p:nvPr>
            <p:ph type="body" idx="1"/>
          </p:nvPr>
        </p:nvSpPr>
        <p:spPr>
          <a:xfrm>
            <a:off x="685800" y="2286000"/>
            <a:ext cx="7772400" cy="4114800"/>
          </a:xfrm>
        </p:spPr>
        <p:txBody>
          <a:bodyPr/>
          <a:lstStyle/>
          <a:p>
            <a:r>
              <a:rPr lang="en-US" altLang="cs-CZ" smtClean="0"/>
              <a:t>Sharing the common history does not necessarily mean sharing similar functional traits (but there are phylogenetic constrains)</a:t>
            </a:r>
          </a:p>
          <a:p>
            <a:r>
              <a:rPr lang="en-US" altLang="cs-CZ" smtClean="0"/>
              <a:t>Convergent evolution under similar selection pressure (functionally analogous, but evolutionary unrelated species)</a:t>
            </a:r>
          </a:p>
          <a:p>
            <a:r>
              <a:rPr lang="en-US" altLang="cs-CZ" smtClean="0"/>
              <a:t>Functional description of vegetation over varying biogeographical areas</a:t>
            </a:r>
          </a:p>
          <a:p>
            <a:endParaRPr lang="en-US" altLang="cs-CZ" smtClean="0"/>
          </a:p>
          <a:p>
            <a:endParaRPr lang="en-GB" altLang="cs-CZ"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pediculariskavkazchlupat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1591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027" descr="Vojtavietnam"/>
          <p:cNvPicPr>
            <a:picLocks noChangeAspect="1" noChangeArrowheads="1"/>
          </p:cNvPicPr>
          <p:nvPr/>
        </p:nvPicPr>
        <p:blipFill>
          <a:blip r:embed="rId3">
            <a:extLst>
              <a:ext uri="{28A0092B-C50C-407E-A947-70E740481C1C}">
                <a14:useLocalDpi xmlns:a14="http://schemas.microsoft.com/office/drawing/2010/main" val="0"/>
              </a:ext>
            </a:extLst>
          </a:blip>
          <a:srcRect l="6717" t="2971" r="3731" b="3465"/>
          <a:stretch>
            <a:fillRect/>
          </a:stretch>
        </p:blipFill>
        <p:spPr bwMode="auto">
          <a:xfrm>
            <a:off x="4267200" y="152400"/>
            <a:ext cx="304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1028"/>
          <p:cNvSpPr txBox="1">
            <a:spLocks noChangeArrowheads="1"/>
          </p:cNvSpPr>
          <p:nvPr/>
        </p:nvSpPr>
        <p:spPr bwMode="auto">
          <a:xfrm>
            <a:off x="152400" y="152400"/>
            <a:ext cx="3200400" cy="228282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Pedicularis - </a:t>
            </a:r>
            <a:r>
              <a:rPr lang="en-GB" altLang="cs-CZ" sz="2400"/>
              <a:t>dense hare in the inflorescence protects from frost, but is unnecessary investment in warmer conditions</a:t>
            </a:r>
            <a:endParaRPr lang="en-GB" altLang="cs-CZ" sz="2400" i="1"/>
          </a:p>
        </p:txBody>
      </p:sp>
      <p:sp>
        <p:nvSpPr>
          <p:cNvPr id="21509" name="Text Box 1029"/>
          <p:cNvSpPr txBox="1">
            <a:spLocks noChangeArrowheads="1"/>
          </p:cNvSpPr>
          <p:nvPr/>
        </p:nvSpPr>
        <p:spPr bwMode="auto">
          <a:xfrm>
            <a:off x="3810000" y="5257800"/>
            <a:ext cx="4648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Entada - </a:t>
            </a:r>
            <a:r>
              <a:rPr lang="en-GB" altLang="cs-CZ" sz="2400"/>
              <a:t>Large seed size helps to overcome low light intensity in forest understory, but hinders dispersal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256213" y="984250"/>
            <a:ext cx="3887787" cy="58737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000">
                <a:latin typeface="Arial" panose="020B0604020202020204" pitchFamily="34" charset="0"/>
                <a:cs typeface="Arial" panose="020B0604020202020204" pitchFamily="34" charset="0"/>
              </a:rPr>
              <a:t/>
            </a:r>
            <a:br>
              <a:rPr lang="cs-CZ" altLang="cs-CZ" sz="1000">
                <a:latin typeface="Arial" panose="020B0604020202020204" pitchFamily="34" charset="0"/>
                <a:cs typeface="Arial" panose="020B0604020202020204" pitchFamily="34" charset="0"/>
              </a:rPr>
            </a:br>
            <a:r>
              <a:rPr lang="cs-CZ" altLang="cs-CZ" sz="2400">
                <a:latin typeface="Arial" panose="020B0604020202020204" pitchFamily="34" charset="0"/>
                <a:cs typeface="Arial" panose="020B0604020202020204" pitchFamily="34" charset="0"/>
              </a:rPr>
              <a:t>Negative correlation (trade-off) between seedling survival in shade and growth in gaps. There is no super-plant able to grow fast in gaps, which would be also able to survive in shade. There is a clear physiological constraint between ability to survive in shade (i.e. ability to photosynthetize in shade) and the growt rate in high light. </a:t>
            </a:r>
            <a:endParaRPr lang="en-GB" altLang="cs-CZ" sz="2400">
              <a:latin typeface="Arial" panose="020B0604020202020204" pitchFamily="34" charset="0"/>
              <a:cs typeface="Arial" panose="020B0604020202020204" pitchFamily="34" charset="0"/>
            </a:endParaRPr>
          </a:p>
          <a:p>
            <a:pPr>
              <a:spcBef>
                <a:spcPct val="0"/>
              </a:spcBef>
              <a:buFontTx/>
              <a:buNone/>
            </a:pPr>
            <a:r>
              <a:rPr lang="cs-CZ" altLang="cs-CZ" sz="2000">
                <a:latin typeface="Arial" panose="020B0604020202020204" pitchFamily="34" charset="0"/>
                <a:cs typeface="Arial" panose="020B0604020202020204" pitchFamily="34" charset="0"/>
              </a:rPr>
              <a:t> </a:t>
            </a:r>
          </a:p>
          <a:p>
            <a:pPr>
              <a:spcBef>
                <a:spcPct val="0"/>
              </a:spcBef>
              <a:buFontTx/>
              <a:buNone/>
            </a:pPr>
            <a:endParaRPr lang="en-GB" altLang="cs-CZ" sz="1400">
              <a:latin typeface="Arial" panose="020B0604020202020204" pitchFamily="34" charset="0"/>
              <a:cs typeface="Arial" panose="020B0604020202020204" pitchFamily="34" charset="0"/>
            </a:endParaRP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4446587"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95400"/>
            <a:ext cx="2020888"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5"/>
          <p:cNvSpPr txBox="1">
            <a:spLocks noChangeArrowheads="1"/>
          </p:cNvSpPr>
          <p:nvPr/>
        </p:nvSpPr>
        <p:spPr bwMode="auto">
          <a:xfrm>
            <a:off x="0" y="65088"/>
            <a:ext cx="9144000" cy="51911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a:latin typeface="Arial" panose="020B0604020202020204" pitchFamily="34" charset="0"/>
                <a:cs typeface="Arial" panose="020B0604020202020204" pitchFamily="34" charset="0"/>
              </a:rPr>
              <a:t>Trade-off</a:t>
            </a:r>
            <a:endParaRPr lang="en-US" altLang="cs-CZ" sz="2800">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1042988" y="6237288"/>
            <a:ext cx="31877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200">
                <a:latin typeface="Arial" panose="020B0604020202020204" pitchFamily="34" charset="0"/>
                <a:cs typeface="Arial" panose="020B0604020202020204" pitchFamily="34" charset="0"/>
              </a:rPr>
              <a:t>Each point is a species from tropical rain forest in Panama</a:t>
            </a:r>
            <a:endParaRPr lang="en-US" altLang="cs-CZ" sz="1200">
              <a:latin typeface="Arial" panose="020B0604020202020204" pitchFamily="34" charset="0"/>
              <a:cs typeface="Arial" panose="020B0604020202020204" pitchFamily="34" charset="0"/>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altLang="cs-CZ" sz="4000" smtClean="0"/>
              <a:t>For a bird – amount of fat to survive winter</a:t>
            </a:r>
          </a:p>
        </p:txBody>
      </p:sp>
      <p:sp>
        <p:nvSpPr>
          <p:cNvPr id="23555" name="Rectangle 3"/>
          <p:cNvSpPr>
            <a:spLocks noGrp="1" noChangeArrowheads="1"/>
          </p:cNvSpPr>
          <p:nvPr>
            <p:ph type="body" idx="1"/>
          </p:nvPr>
        </p:nvSpPr>
        <p:spPr/>
        <p:txBody>
          <a:bodyPr/>
          <a:lstStyle/>
          <a:p>
            <a:r>
              <a:rPr lang="cs-CZ" altLang="cs-CZ" sz="2800" dirty="0" smtClean="0"/>
              <a:t>I </a:t>
            </a:r>
            <a:r>
              <a:rPr lang="cs-CZ" altLang="cs-CZ" sz="2800" dirty="0" err="1" smtClean="0"/>
              <a:t>am</a:t>
            </a:r>
            <a:r>
              <a:rPr lang="cs-CZ" altLang="cs-CZ" sz="2800" dirty="0" smtClean="0"/>
              <a:t> very fat – I </a:t>
            </a:r>
            <a:r>
              <a:rPr lang="cs-CZ" altLang="cs-CZ" sz="2800" dirty="0" err="1" smtClean="0"/>
              <a:t>will</a:t>
            </a:r>
            <a:r>
              <a:rPr lang="cs-CZ" altLang="cs-CZ" sz="2800" dirty="0" smtClean="0"/>
              <a:t> </a:t>
            </a:r>
            <a:r>
              <a:rPr lang="cs-CZ" altLang="cs-CZ" sz="2800" dirty="0" err="1" smtClean="0"/>
              <a:t>probably</a:t>
            </a:r>
            <a:r>
              <a:rPr lang="cs-CZ" altLang="cs-CZ" sz="2800" dirty="0" smtClean="0"/>
              <a:t> </a:t>
            </a:r>
            <a:r>
              <a:rPr lang="cs-CZ" altLang="cs-CZ" sz="2800" dirty="0" err="1" smtClean="0"/>
              <a:t>survive</a:t>
            </a:r>
            <a:r>
              <a:rPr lang="cs-CZ" altLang="cs-CZ" sz="2800" dirty="0" smtClean="0"/>
              <a:t> long period </a:t>
            </a:r>
            <a:r>
              <a:rPr lang="cs-CZ" altLang="cs-CZ" sz="2800" dirty="0" err="1" smtClean="0"/>
              <a:t>of</a:t>
            </a:r>
            <a:r>
              <a:rPr lang="cs-CZ" altLang="cs-CZ" sz="2800" dirty="0" smtClean="0"/>
              <a:t> </a:t>
            </a:r>
            <a:r>
              <a:rPr lang="cs-CZ" altLang="cs-CZ" sz="2800" dirty="0" err="1" smtClean="0"/>
              <a:t>starvation</a:t>
            </a:r>
            <a:r>
              <a:rPr lang="cs-CZ" altLang="cs-CZ" sz="2800" dirty="0" smtClean="0"/>
              <a:t>, but my </a:t>
            </a:r>
            <a:r>
              <a:rPr lang="cs-CZ" altLang="cs-CZ" sz="2800" dirty="0" err="1" smtClean="0"/>
              <a:t>maneuverability</a:t>
            </a:r>
            <a:r>
              <a:rPr lang="cs-CZ" altLang="cs-CZ" sz="2800" dirty="0" smtClean="0"/>
              <a:t> (and so </a:t>
            </a:r>
            <a:r>
              <a:rPr lang="cs-CZ" altLang="cs-CZ" sz="2800" dirty="0" err="1" smtClean="0"/>
              <a:t>the</a:t>
            </a:r>
            <a:r>
              <a:rPr lang="cs-CZ" altLang="cs-CZ" sz="2800" dirty="0" smtClean="0"/>
              <a:t> </a:t>
            </a:r>
            <a:r>
              <a:rPr lang="cs-CZ" altLang="cs-CZ" sz="2800" dirty="0" err="1" smtClean="0"/>
              <a:t>ability</a:t>
            </a:r>
            <a:r>
              <a:rPr lang="cs-CZ" altLang="cs-CZ" sz="2800" dirty="0" smtClean="0"/>
              <a:t> to </a:t>
            </a:r>
            <a:r>
              <a:rPr lang="cs-CZ" altLang="cs-CZ" sz="2800" dirty="0" err="1" smtClean="0"/>
              <a:t>escape</a:t>
            </a:r>
            <a:r>
              <a:rPr lang="cs-CZ" altLang="cs-CZ" sz="2800" dirty="0" smtClean="0"/>
              <a:t> in </a:t>
            </a:r>
            <a:r>
              <a:rPr lang="cs-CZ" altLang="cs-CZ" sz="2800" dirty="0" err="1" smtClean="0"/>
              <a:t>the</a:t>
            </a:r>
            <a:r>
              <a:rPr lang="cs-CZ" altLang="cs-CZ" sz="2800" dirty="0" smtClean="0"/>
              <a:t> presence </a:t>
            </a:r>
            <a:r>
              <a:rPr lang="cs-CZ" altLang="cs-CZ" sz="2800" dirty="0" err="1" smtClean="0"/>
              <a:t>of</a:t>
            </a:r>
            <a:r>
              <a:rPr lang="cs-CZ" altLang="cs-CZ" sz="2800" dirty="0" smtClean="0"/>
              <a:t> </a:t>
            </a:r>
            <a:r>
              <a:rPr lang="cs-CZ" altLang="cs-CZ" sz="2800" dirty="0" err="1" smtClean="0"/>
              <a:t>predator</a:t>
            </a:r>
            <a:r>
              <a:rPr lang="cs-CZ" altLang="cs-CZ" sz="2800" dirty="0" smtClean="0"/>
              <a:t>) </a:t>
            </a:r>
            <a:r>
              <a:rPr lang="cs-CZ" altLang="cs-CZ" sz="2800" dirty="0" err="1" smtClean="0"/>
              <a:t>is</a:t>
            </a:r>
            <a:r>
              <a:rPr lang="cs-CZ" altLang="cs-CZ" sz="2800" dirty="0" smtClean="0"/>
              <a:t> </a:t>
            </a:r>
            <a:r>
              <a:rPr lang="cs-CZ" altLang="cs-CZ" sz="2800" dirty="0" err="1" smtClean="0"/>
              <a:t>low</a:t>
            </a:r>
            <a:r>
              <a:rPr lang="cs-CZ" altLang="cs-CZ" sz="2800" dirty="0" smtClean="0"/>
              <a:t> </a:t>
            </a:r>
          </a:p>
          <a:p>
            <a:r>
              <a:rPr lang="cs-CZ" altLang="cs-CZ" sz="2800" dirty="0" smtClean="0"/>
              <a:t>I </a:t>
            </a:r>
            <a:r>
              <a:rPr lang="cs-CZ" altLang="cs-CZ" sz="2800" dirty="0" err="1" smtClean="0"/>
              <a:t>am</a:t>
            </a:r>
            <a:r>
              <a:rPr lang="cs-CZ" altLang="cs-CZ" sz="2800" dirty="0" smtClean="0"/>
              <a:t> </a:t>
            </a:r>
            <a:r>
              <a:rPr lang="cs-CZ" altLang="cs-CZ" sz="2800" dirty="0" err="1" smtClean="0"/>
              <a:t>slim</a:t>
            </a:r>
            <a:r>
              <a:rPr lang="cs-CZ" altLang="cs-CZ" sz="2800" dirty="0" smtClean="0"/>
              <a:t>, just </a:t>
            </a:r>
            <a:r>
              <a:rPr lang="cs-CZ" altLang="cs-CZ" sz="2800" dirty="0" err="1" smtClean="0"/>
              <a:t>muscles</a:t>
            </a:r>
            <a:r>
              <a:rPr lang="cs-CZ" altLang="cs-CZ" sz="2800" dirty="0" smtClean="0"/>
              <a:t>, no fat – </a:t>
            </a:r>
            <a:r>
              <a:rPr lang="cs-CZ" altLang="cs-CZ" sz="2800" dirty="0" err="1" smtClean="0"/>
              <a:t>great</a:t>
            </a:r>
            <a:r>
              <a:rPr lang="cs-CZ" altLang="cs-CZ" sz="2800" dirty="0" smtClean="0"/>
              <a:t> </a:t>
            </a:r>
            <a:r>
              <a:rPr lang="cs-CZ" altLang="cs-CZ" sz="2800" dirty="0" err="1" smtClean="0"/>
              <a:t>for</a:t>
            </a:r>
            <a:r>
              <a:rPr lang="cs-CZ" altLang="cs-CZ" sz="2800" dirty="0" smtClean="0"/>
              <a:t> </a:t>
            </a:r>
            <a:r>
              <a:rPr lang="cs-CZ" altLang="cs-CZ" sz="2800" dirty="0" err="1" smtClean="0"/>
              <a:t>escape</a:t>
            </a:r>
            <a:r>
              <a:rPr lang="cs-CZ" altLang="cs-CZ" sz="2800" dirty="0" smtClean="0"/>
              <a:t>, but not very </a:t>
            </a:r>
            <a:r>
              <a:rPr lang="cs-CZ" altLang="cs-CZ" sz="2800" dirty="0" err="1" smtClean="0"/>
              <a:t>resistent</a:t>
            </a:r>
            <a:r>
              <a:rPr lang="cs-CZ" altLang="cs-CZ" sz="2800" dirty="0" smtClean="0"/>
              <a:t> to </a:t>
            </a:r>
            <a:r>
              <a:rPr lang="cs-CZ" altLang="cs-CZ" sz="2800" dirty="0" err="1" smtClean="0"/>
              <a:t>cold</a:t>
            </a:r>
            <a:r>
              <a:rPr lang="cs-CZ" altLang="cs-CZ" sz="2800" dirty="0" smtClean="0"/>
              <a:t> and </a:t>
            </a:r>
            <a:r>
              <a:rPr lang="cs-CZ" altLang="cs-CZ" sz="2800" dirty="0" err="1" smtClean="0"/>
              <a:t>starvation</a:t>
            </a:r>
            <a:endParaRPr lang="cs-CZ" altLang="cs-CZ" sz="2800" dirty="0" smtClean="0"/>
          </a:p>
          <a:p>
            <a:r>
              <a:rPr lang="cs-CZ" altLang="cs-CZ" sz="2800" dirty="0" err="1" smtClean="0"/>
              <a:t>Which</a:t>
            </a:r>
            <a:r>
              <a:rPr lang="cs-CZ" altLang="cs-CZ" sz="2800" dirty="0" smtClean="0"/>
              <a:t> </a:t>
            </a:r>
            <a:r>
              <a:rPr lang="cs-CZ" altLang="cs-CZ" sz="2800" dirty="0" err="1" smtClean="0"/>
              <a:t>of</a:t>
            </a:r>
            <a:r>
              <a:rPr lang="cs-CZ" altLang="cs-CZ" sz="2800" dirty="0" smtClean="0"/>
              <a:t> </a:t>
            </a:r>
            <a:r>
              <a:rPr lang="cs-CZ" altLang="cs-CZ" sz="2800" dirty="0" err="1" smtClean="0"/>
              <a:t>those</a:t>
            </a:r>
            <a:r>
              <a:rPr lang="cs-CZ" altLang="cs-CZ" sz="2800" dirty="0" smtClean="0"/>
              <a:t> </a:t>
            </a:r>
            <a:r>
              <a:rPr lang="cs-CZ" altLang="cs-CZ" sz="2800" dirty="0" err="1" smtClean="0"/>
              <a:t>two</a:t>
            </a:r>
            <a:r>
              <a:rPr lang="cs-CZ" altLang="cs-CZ" sz="2800" dirty="0" smtClean="0"/>
              <a:t> </a:t>
            </a:r>
            <a:r>
              <a:rPr lang="cs-CZ" altLang="cs-CZ" sz="2800" dirty="0" err="1" smtClean="0"/>
              <a:t>states</a:t>
            </a:r>
            <a:r>
              <a:rPr lang="cs-CZ" altLang="cs-CZ" sz="2800" dirty="0" smtClean="0"/>
              <a:t> </a:t>
            </a:r>
            <a:r>
              <a:rPr lang="cs-CZ" altLang="cs-CZ" sz="2800" dirty="0" err="1" smtClean="0"/>
              <a:t>is</a:t>
            </a:r>
            <a:r>
              <a:rPr lang="cs-CZ" altLang="cs-CZ" sz="2800" dirty="0" smtClean="0"/>
              <a:t> </a:t>
            </a:r>
            <a:r>
              <a:rPr lang="cs-CZ" altLang="cs-CZ" sz="2800" dirty="0" err="1" smtClean="0"/>
              <a:t>advantegenous</a:t>
            </a:r>
            <a:r>
              <a:rPr lang="cs-CZ" altLang="cs-CZ" sz="2800" dirty="0" smtClean="0"/>
              <a:t> </a:t>
            </a:r>
            <a:r>
              <a:rPr lang="cs-CZ" altLang="cs-CZ" sz="2800" dirty="0" err="1" smtClean="0"/>
              <a:t>depends</a:t>
            </a:r>
            <a:r>
              <a:rPr lang="cs-CZ" altLang="cs-CZ" sz="2800" dirty="0" smtClean="0"/>
              <a:t> on </a:t>
            </a:r>
            <a:r>
              <a:rPr lang="cs-CZ" altLang="cs-CZ" sz="2800" dirty="0" err="1" smtClean="0"/>
              <a:t>weather</a:t>
            </a:r>
            <a:r>
              <a:rPr lang="cs-CZ" altLang="cs-CZ" sz="2800" dirty="0" smtClean="0"/>
              <a:t> in </a:t>
            </a:r>
            <a:r>
              <a:rPr lang="cs-CZ" altLang="cs-CZ" sz="2800" dirty="0" err="1" smtClean="0"/>
              <a:t>individual</a:t>
            </a:r>
            <a:r>
              <a:rPr lang="cs-CZ" altLang="cs-CZ" sz="2800" dirty="0" smtClean="0"/>
              <a:t> </a:t>
            </a:r>
            <a:r>
              <a:rPr lang="cs-CZ" altLang="cs-CZ" sz="2800" dirty="0" err="1" smtClean="0"/>
              <a:t>winter</a:t>
            </a:r>
            <a:r>
              <a:rPr lang="cs-CZ" altLang="cs-CZ" sz="2800" dirty="0" smtClean="0"/>
              <a:t> and </a:t>
            </a:r>
            <a:r>
              <a:rPr lang="cs-CZ" altLang="cs-CZ" sz="2800" dirty="0" err="1" smtClean="0"/>
              <a:t>onthe</a:t>
            </a:r>
            <a:r>
              <a:rPr lang="cs-CZ" altLang="cs-CZ" sz="2800" dirty="0" smtClean="0"/>
              <a:t> intensity </a:t>
            </a:r>
            <a:r>
              <a:rPr lang="cs-CZ" altLang="cs-CZ" sz="2800" dirty="0" err="1" smtClean="0"/>
              <a:t>of</a:t>
            </a:r>
            <a:r>
              <a:rPr lang="cs-CZ" altLang="cs-CZ" sz="2800" dirty="0" smtClean="0"/>
              <a:t> </a:t>
            </a:r>
            <a:r>
              <a:rPr lang="cs-CZ" altLang="cs-CZ" sz="2800" dirty="0" err="1" smtClean="0"/>
              <a:t>predation</a:t>
            </a:r>
            <a:endParaRPr lang="cs-CZ" altLang="cs-CZ" sz="28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l="7303" r="18509"/>
          <a:stretch>
            <a:fillRect/>
          </a:stretch>
        </p:blipFill>
        <p:spPr bwMode="auto">
          <a:xfrm>
            <a:off x="0" y="476250"/>
            <a:ext cx="91440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468313" y="5876925"/>
            <a:ext cx="79200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t>Ptarmigans in Iceland – nicely rounded, with lot of fat – well protected against cold, ability to escape is negligible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519271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143000" y="838200"/>
            <a:ext cx="716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a:t>Which trade-off is important?</a:t>
            </a:r>
          </a:p>
        </p:txBody>
      </p:sp>
      <p:sp>
        <p:nvSpPr>
          <p:cNvPr id="26627" name="Text Box 4"/>
          <p:cNvSpPr txBox="1">
            <a:spLocks noChangeArrowheads="1"/>
          </p:cNvSpPr>
          <p:nvPr/>
        </p:nvSpPr>
        <p:spPr bwMode="auto">
          <a:xfrm>
            <a:off x="1219200" y="1828800"/>
            <a:ext cx="6705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Selection by mortality</a:t>
            </a:r>
          </a:p>
          <a:p>
            <a:pPr>
              <a:spcBef>
                <a:spcPct val="50000"/>
              </a:spcBef>
              <a:buFontTx/>
              <a:buNone/>
            </a:pPr>
            <a:r>
              <a:rPr lang="en-GB" altLang="cs-CZ" sz="2400"/>
              <a:t>density independent vs. density dependent</a:t>
            </a:r>
          </a:p>
        </p:txBody>
      </p:sp>
      <p:sp>
        <p:nvSpPr>
          <p:cNvPr id="26628" name="Line 5"/>
          <p:cNvSpPr>
            <a:spLocks noChangeShapeType="1"/>
          </p:cNvSpPr>
          <p:nvPr/>
        </p:nvSpPr>
        <p:spPr bwMode="auto">
          <a:xfrm flipH="1">
            <a:off x="2057400" y="2895600"/>
            <a:ext cx="228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9" name="Line 6"/>
          <p:cNvSpPr>
            <a:spLocks noChangeShapeType="1"/>
          </p:cNvSpPr>
          <p:nvPr/>
        </p:nvSpPr>
        <p:spPr bwMode="auto">
          <a:xfrm>
            <a:off x="4953000" y="281940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7"/>
          <p:cNvSpPr txBox="1">
            <a:spLocks noChangeArrowheads="1"/>
          </p:cNvSpPr>
          <p:nvPr/>
        </p:nvSpPr>
        <p:spPr bwMode="auto">
          <a:xfrm>
            <a:off x="914400" y="3810000"/>
            <a:ext cx="2590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catastrophic events</a:t>
            </a:r>
          </a:p>
          <a:p>
            <a:pPr>
              <a:spcBef>
                <a:spcPct val="50000"/>
              </a:spcBef>
              <a:buFontTx/>
              <a:buNone/>
            </a:pPr>
            <a:r>
              <a:rPr lang="en-GB" altLang="cs-CZ" sz="2400"/>
              <a:t>r-selection</a:t>
            </a:r>
          </a:p>
        </p:txBody>
      </p:sp>
      <p:sp>
        <p:nvSpPr>
          <p:cNvPr id="26631" name="Text Box 8"/>
          <p:cNvSpPr txBox="1">
            <a:spLocks noChangeArrowheads="1"/>
          </p:cNvSpPr>
          <p:nvPr/>
        </p:nvSpPr>
        <p:spPr bwMode="auto">
          <a:xfrm>
            <a:off x="4114800" y="3810000"/>
            <a:ext cx="2895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competition</a:t>
            </a:r>
          </a:p>
          <a:p>
            <a:pPr>
              <a:spcBef>
                <a:spcPct val="50000"/>
              </a:spcBef>
              <a:buFontTx/>
              <a:buNone/>
            </a:pPr>
            <a:r>
              <a:rPr lang="en-GB" altLang="cs-CZ" sz="2400"/>
              <a:t>K-selection</a:t>
            </a:r>
          </a:p>
        </p:txBody>
      </p:sp>
      <p:sp>
        <p:nvSpPr>
          <p:cNvPr id="26632" name="Text Box 9"/>
          <p:cNvSpPr txBox="1">
            <a:spLocks noChangeArrowheads="1"/>
          </p:cNvSpPr>
          <p:nvPr/>
        </p:nvSpPr>
        <p:spPr bwMode="auto">
          <a:xfrm>
            <a:off x="1127125" y="3775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400"/>
          </a:p>
        </p:txBody>
      </p:sp>
      <p:sp>
        <p:nvSpPr>
          <p:cNvPr id="26633" name="Line 10"/>
          <p:cNvSpPr>
            <a:spLocks noChangeShapeType="1"/>
          </p:cNvSpPr>
          <p:nvPr/>
        </p:nvSpPr>
        <p:spPr bwMode="auto">
          <a:xfrm flipH="1" flipV="1">
            <a:off x="990600" y="5486400"/>
            <a:ext cx="4495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4" name="Text Box 12"/>
          <p:cNvSpPr txBox="1">
            <a:spLocks noChangeArrowheads="1"/>
          </p:cNvSpPr>
          <p:nvPr/>
        </p:nvSpPr>
        <p:spPr bwMode="auto">
          <a:xfrm>
            <a:off x="2743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Disturbance</a:t>
            </a:r>
          </a:p>
        </p:txBody>
      </p:sp>
      <p:sp>
        <p:nvSpPr>
          <p:cNvPr id="26635" name="Text Box 13"/>
          <p:cNvSpPr txBox="1">
            <a:spLocks noChangeArrowheads="1"/>
          </p:cNvSpPr>
          <p:nvPr/>
        </p:nvSpPr>
        <p:spPr bwMode="auto">
          <a:xfrm>
            <a:off x="4724400" y="5715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Low</a:t>
            </a:r>
          </a:p>
        </p:txBody>
      </p:sp>
      <p:sp>
        <p:nvSpPr>
          <p:cNvPr id="26636" name="Text Box 14"/>
          <p:cNvSpPr txBox="1">
            <a:spLocks noChangeArrowheads="1"/>
          </p:cNvSpPr>
          <p:nvPr/>
        </p:nvSpPr>
        <p:spPr bwMode="auto">
          <a:xfrm>
            <a:off x="914400" y="5715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High</a:t>
            </a:r>
          </a:p>
        </p:txBody>
      </p:sp>
      <p:sp>
        <p:nvSpPr>
          <p:cNvPr id="26637" name="Text Box 16"/>
          <p:cNvSpPr txBox="1">
            <a:spLocks noChangeArrowheads="1"/>
          </p:cNvSpPr>
          <p:nvPr/>
        </p:nvSpPr>
        <p:spPr bwMode="auto">
          <a:xfrm>
            <a:off x="6553200" y="3200400"/>
            <a:ext cx="2362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Frequency of disturbance and successional age are </a:t>
            </a:r>
            <a:r>
              <a:rPr lang="cs-CZ" altLang="cs-CZ" sz="2400"/>
              <a:t>analogous factors</a:t>
            </a:r>
            <a:r>
              <a:rPr lang="en-GB" altLang="cs-CZ" sz="2400"/>
              <a:t> (just differing in point of view)</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685800" y="175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cs-CZ" altLang="cs-CZ" sz="2400"/>
          </a:p>
        </p:txBody>
      </p:sp>
      <p:graphicFrame>
        <p:nvGraphicFramePr>
          <p:cNvPr id="27651" name="Object 6"/>
          <p:cNvGraphicFramePr>
            <a:graphicFrameLocks noChangeAspect="1"/>
          </p:cNvGraphicFramePr>
          <p:nvPr/>
        </p:nvGraphicFramePr>
        <p:xfrm>
          <a:off x="2209800" y="369888"/>
          <a:ext cx="4038600" cy="1520825"/>
        </p:xfrm>
        <a:graphic>
          <a:graphicData uri="http://schemas.openxmlformats.org/presentationml/2006/ole">
            <mc:AlternateContent xmlns:mc="http://schemas.openxmlformats.org/markup-compatibility/2006">
              <mc:Choice xmlns:v="urn:schemas-microsoft-com:vml" Requires="v">
                <p:oleObj spid="_x0000_s27666" name="Rovnice" r:id="rId3" imgW="1040948" imgH="393529" progId="Equation.3">
                  <p:embed/>
                </p:oleObj>
              </mc:Choice>
              <mc:Fallback>
                <p:oleObj name="Rovnice" r:id="rId3" imgW="1040948" imgH="393529"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69888"/>
                        <a:ext cx="4038600"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7" name="Line 7"/>
          <p:cNvSpPr>
            <a:spLocks noChangeShapeType="1"/>
          </p:cNvSpPr>
          <p:nvPr/>
        </p:nvSpPr>
        <p:spPr bwMode="auto">
          <a:xfrm>
            <a:off x="3886200" y="3048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Line 8"/>
          <p:cNvSpPr>
            <a:spLocks noChangeShapeType="1"/>
          </p:cNvSpPr>
          <p:nvPr/>
        </p:nvSpPr>
        <p:spPr bwMode="auto">
          <a:xfrm>
            <a:off x="4800600" y="76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27654" name="Object 10"/>
          <p:cNvGraphicFramePr>
            <a:graphicFrameLocks noChangeAspect="1"/>
          </p:cNvGraphicFramePr>
          <p:nvPr/>
        </p:nvGraphicFramePr>
        <p:xfrm>
          <a:off x="457200" y="1927225"/>
          <a:ext cx="7315200" cy="4722813"/>
        </p:xfrm>
        <a:graphic>
          <a:graphicData uri="http://schemas.openxmlformats.org/presentationml/2006/ole">
            <mc:AlternateContent xmlns:mc="http://schemas.openxmlformats.org/markup-compatibility/2006">
              <mc:Choice xmlns:v="urn:schemas-microsoft-com:vml" Requires="v">
                <p:oleObj spid="_x0000_s27667" name="Worksheet" r:id="rId5" imgW="4648505" imgH="3002483" progId="Excel.Sheet.8">
                  <p:embed/>
                </p:oleObj>
              </mc:Choice>
              <mc:Fallback>
                <p:oleObj name="Worksheet" r:id="rId5" imgW="4648505" imgH="3002483" progId="Excel.Sheet.8">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27225"/>
                        <a:ext cx="73152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5" name="TextBox 1"/>
          <p:cNvSpPr txBox="1">
            <a:spLocks noChangeArrowheads="1"/>
          </p:cNvSpPr>
          <p:nvPr/>
        </p:nvSpPr>
        <p:spPr bwMode="auto">
          <a:xfrm>
            <a:off x="6400800" y="609600"/>
            <a:ext cx="2590800" cy="52625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Note: r- K- selection </a:t>
            </a:r>
            <a:r>
              <a:rPr lang="en-US" altLang="en-US" sz="2400"/>
              <a:t>(and r- K-strategy are NOT merely descriptive categories, but Darwinian concepts predicting relationship between species </a:t>
            </a:r>
            <a:r>
              <a:rPr lang="en-US" altLang="en-US" sz="2400" i="1"/>
              <a:t>traits</a:t>
            </a:r>
            <a:r>
              <a:rPr lang="en-US" altLang="en-US" sz="2400"/>
              <a:t> (in modern terminnology) and  density dependent/ independent selection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0-#ppt_w/2"/>
                                          </p:val>
                                        </p:tav>
                                        <p:tav tm="100000">
                                          <p:val>
                                            <p:strVal val="#ppt_x"/>
                                          </p:val>
                                        </p:tav>
                                      </p:tavLst>
                                    </p:anim>
                                    <p:anim calcmode="lin" valueType="num">
                                      <p:cBhvr additive="base">
                                        <p:cTn id="8"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248"/>
                                        </p:tgtEl>
                                        <p:attrNameLst>
                                          <p:attrName>style.visibility</p:attrName>
                                        </p:attrNameLst>
                                      </p:cBhvr>
                                      <p:to>
                                        <p:strVal val="visible"/>
                                      </p:to>
                                    </p:set>
                                    <p:anim calcmode="lin" valueType="num">
                                      <p:cBhvr additive="base">
                                        <p:cTn id="13" dur="500" fill="hold"/>
                                        <p:tgtEl>
                                          <p:spTgt spid="10248"/>
                                        </p:tgtEl>
                                        <p:attrNameLst>
                                          <p:attrName>ppt_x</p:attrName>
                                        </p:attrNameLst>
                                      </p:cBhvr>
                                      <p:tavLst>
                                        <p:tav tm="0">
                                          <p:val>
                                            <p:strVal val="0-#ppt_w/2"/>
                                          </p:val>
                                        </p:tav>
                                        <p:tav tm="100000">
                                          <p:val>
                                            <p:strVal val="#ppt_x"/>
                                          </p:val>
                                        </p:tav>
                                      </p:tavLst>
                                    </p:anim>
                                    <p:anim calcmode="lin" valueType="num">
                                      <p:cBhvr additive="base">
                                        <p:cTn id="14" dur="500" fill="hold"/>
                                        <p:tgtEl>
                                          <p:spTgt spid="10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530" name="Group 58"/>
          <p:cNvGraphicFramePr>
            <a:graphicFrameLocks noGrp="1"/>
          </p:cNvGraphicFramePr>
          <p:nvPr/>
        </p:nvGraphicFramePr>
        <p:xfrm>
          <a:off x="687388" y="685800"/>
          <a:ext cx="7769225" cy="5486400"/>
        </p:xfrm>
        <a:graphic>
          <a:graphicData uri="http://schemas.openxmlformats.org/drawingml/2006/table">
            <a:tbl>
              <a:tblPr/>
              <a:tblGrid>
                <a:gridCol w="3800475">
                  <a:extLst>
                    <a:ext uri="{9D8B030D-6E8A-4147-A177-3AD203B41FA5}">
                      <a16:colId xmlns:a16="http://schemas.microsoft.com/office/drawing/2014/main" val="20000"/>
                    </a:ext>
                  </a:extLst>
                </a:gridCol>
                <a:gridCol w="3968750">
                  <a:extLst>
                    <a:ext uri="{9D8B030D-6E8A-4147-A177-3AD203B41FA5}">
                      <a16:colId xmlns:a16="http://schemas.microsoft.com/office/drawing/2014/main" val="20001"/>
                    </a:ext>
                  </a:extLst>
                </a:gridCol>
              </a:tblGrid>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1" i="0" u="none" strike="noStrike" cap="none" normalizeH="0" baseline="0" dirty="0" smtClean="0">
                          <a:ln>
                            <a:noFill/>
                          </a:ln>
                          <a:solidFill>
                            <a:schemeClr val="tx1"/>
                          </a:solidFill>
                          <a:effectLst/>
                          <a:latin typeface="Times New Roman" pitchFamily="18" charset="0"/>
                        </a:rPr>
                        <a:t>r-organisms</a:t>
                      </a:r>
                      <a:r>
                        <a:rPr kumimoji="0" lang="en-GB" altLang="cs-CZ" sz="2400" b="0" i="0" u="none" strike="noStrike" cap="none" normalizeH="0" baseline="0" dirty="0" smtClean="0">
                          <a:ln>
                            <a:noFill/>
                          </a:ln>
                          <a:solidFill>
                            <a:schemeClr val="tx1"/>
                          </a:solidFill>
                          <a:effectLst/>
                          <a:latin typeface="Times New Roman" pitchFamily="18" charset="0"/>
                        </a:rPr>
                        <a:t> </a:t>
                      </a:r>
                    </a:p>
                  </a:txBody>
                  <a:tcPr anchor="ctr" horzOverflow="overflow">
                    <a:lnL cap="flat">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1" i="0" u="none" strike="noStrike" cap="none" normalizeH="0" baseline="0" smtClean="0">
                          <a:ln>
                            <a:noFill/>
                          </a:ln>
                          <a:solidFill>
                            <a:schemeClr val="tx1"/>
                          </a:solidFill>
                          <a:effectLst/>
                          <a:latin typeface="Times New Roman" pitchFamily="18" charset="0"/>
                        </a:rPr>
                        <a:t>K-organisms</a:t>
                      </a:r>
                      <a:endParaRPr kumimoji="0" lang="en-GB" altLang="cs-CZ"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short-lived </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long-lived</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small</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large</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weak</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strong or well-protected</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waste a lot of energy</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energy efficient</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less intelligent, experienced...</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more intelligent, experienced...</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have large litters</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have small litters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reproduce at an early age</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reproduce at a late age</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fast maturation</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slow maturation</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little care for offspring</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much care for offspring</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dirty="0" smtClean="0">
                          <a:ln>
                            <a:noFill/>
                          </a:ln>
                          <a:solidFill>
                            <a:schemeClr val="tx1"/>
                          </a:solidFill>
                          <a:effectLst/>
                          <a:latin typeface="Times New Roman" pitchFamily="18" charset="0"/>
                        </a:rPr>
                        <a:t>strong sex drive</a:t>
                      </a:r>
                    </a:p>
                  </a:txBody>
                  <a:tcPr anchor="ctr" horzOverflow="overflow">
                    <a:lnL cap="flat">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weak sex drive</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small size at birth</a:t>
                      </a: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eaLnBrk="0" fontAlgn="base" hangingPunct="0">
                        <a:spcBef>
                          <a:spcPct val="20000"/>
                        </a:spcBef>
                        <a:spcAft>
                          <a:spcPct val="0"/>
                        </a:spcAft>
                        <a:defRPr>
                          <a:solidFill>
                            <a:schemeClr val="tx1"/>
                          </a:solidFill>
                          <a:latin typeface="Times New Roman" pitchFamily="18" charset="0"/>
                        </a:defRPr>
                      </a:lvl6pPr>
                      <a:lvl7pPr eaLnBrk="0" fontAlgn="base" hangingPunct="0">
                        <a:spcBef>
                          <a:spcPct val="20000"/>
                        </a:spcBef>
                        <a:spcAft>
                          <a:spcPct val="0"/>
                        </a:spcAft>
                        <a:defRPr>
                          <a:solidFill>
                            <a:schemeClr val="tx1"/>
                          </a:solidFill>
                          <a:latin typeface="Times New Roman" pitchFamily="18" charset="0"/>
                        </a:defRPr>
                      </a:lvl7pPr>
                      <a:lvl8pPr eaLnBrk="0" fontAlgn="base" hangingPunct="0">
                        <a:spcBef>
                          <a:spcPct val="20000"/>
                        </a:spcBef>
                        <a:spcAft>
                          <a:spcPct val="0"/>
                        </a:spcAft>
                        <a:defRPr>
                          <a:solidFill>
                            <a:schemeClr val="tx1"/>
                          </a:solidFill>
                          <a:latin typeface="Times New Roman" pitchFamily="18" charset="0"/>
                        </a:defRPr>
                      </a:lvl8pPr>
                      <a:lvl9pPr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2400" b="0" i="0" u="none" strike="noStrike" cap="none" normalizeH="0" baseline="0" smtClean="0">
                          <a:ln>
                            <a:noFill/>
                          </a:ln>
                          <a:solidFill>
                            <a:schemeClr val="tx1"/>
                          </a:solidFill>
                          <a:effectLst/>
                          <a:latin typeface="Times New Roman" pitchFamily="18" charset="0"/>
                        </a:rPr>
                        <a:t>large size at birth</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8699" name="Text Box 59"/>
          <p:cNvSpPr txBox="1">
            <a:spLocks noChangeArrowheads="1"/>
          </p:cNvSpPr>
          <p:nvPr/>
        </p:nvSpPr>
        <p:spPr bwMode="auto">
          <a:xfrm>
            <a:off x="685800" y="64008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a:t>http://pespmc1.vub.ac.be/RKSELECT.html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533400" y="1066800"/>
          <a:ext cx="8229600" cy="4525963"/>
        </p:xfrm>
        <a:graphic>
          <a:graphicData uri="http://schemas.openxmlformats.org/presentationml/2006/ole">
            <mc:AlternateContent xmlns:mc="http://schemas.openxmlformats.org/markup-compatibility/2006">
              <mc:Choice xmlns:v="urn:schemas-microsoft-com:vml" Requires="v">
                <p:oleObj spid="_x0000_s29705" name="dokument" r:id="rId3" imgW="6068568" imgH="3339084" progId="Word.Document.8">
                  <p:embed/>
                </p:oleObj>
              </mc:Choice>
              <mc:Fallback>
                <p:oleObj name="dokument" r:id="rId3" imgW="6068568" imgH="33390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9" name="Text Box 3"/>
          <p:cNvSpPr txBox="1">
            <a:spLocks noChangeArrowheads="1"/>
          </p:cNvSpPr>
          <p:nvPr/>
        </p:nvSpPr>
        <p:spPr bwMode="auto">
          <a:xfrm>
            <a:off x="1981200" y="152400"/>
            <a:ext cx="510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3600"/>
              <a:t>Trade-offs (Examples)</a:t>
            </a:r>
            <a:endParaRPr lang="en-GB" altLang="cs-CZ"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762000" y="1752600"/>
          <a:ext cx="7086600" cy="4575175"/>
        </p:xfrm>
        <a:graphic>
          <a:graphicData uri="http://schemas.openxmlformats.org/presentationml/2006/ole">
            <mc:AlternateContent xmlns:mc="http://schemas.openxmlformats.org/markup-compatibility/2006">
              <mc:Choice xmlns:v="urn:schemas-microsoft-com:vml" Requires="v">
                <p:oleObj spid="_x0000_s30732" name="Worksheet" r:id="rId3" imgW="4648505" imgH="3002483" progId="Excel.Sheet.8">
                  <p:embed/>
                </p:oleObj>
              </mc:Choice>
              <mc:Fallback>
                <p:oleObj name="Worksheet" r:id="rId3" imgW="4648505" imgH="3002483"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7086600"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3" name="Line 3"/>
          <p:cNvSpPr>
            <a:spLocks noChangeShapeType="1"/>
          </p:cNvSpPr>
          <p:nvPr/>
        </p:nvSpPr>
        <p:spPr bwMode="auto">
          <a:xfrm flipH="1" flipV="1">
            <a:off x="4648200" y="39624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4" name="Text Box 4"/>
          <p:cNvSpPr txBox="1">
            <a:spLocks noChangeArrowheads="1"/>
          </p:cNvSpPr>
          <p:nvPr/>
        </p:nvSpPr>
        <p:spPr bwMode="auto">
          <a:xfrm>
            <a:off x="7010400" y="4114800"/>
            <a:ext cx="19812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unpredictable environment,</a:t>
            </a:r>
          </a:p>
          <a:p>
            <a:pPr>
              <a:spcBef>
                <a:spcPct val="50000"/>
              </a:spcBef>
              <a:buFontTx/>
              <a:buNone/>
            </a:pPr>
            <a:r>
              <a:rPr lang="en-GB" altLang="cs-CZ" sz="2400"/>
              <a:t>high variation</a:t>
            </a:r>
          </a:p>
        </p:txBody>
      </p:sp>
      <p:sp>
        <p:nvSpPr>
          <p:cNvPr id="30725" name="Line 5"/>
          <p:cNvSpPr>
            <a:spLocks noChangeShapeType="1"/>
          </p:cNvSpPr>
          <p:nvPr/>
        </p:nvSpPr>
        <p:spPr bwMode="auto">
          <a:xfrm flipH="1">
            <a:off x="4724400" y="838200"/>
            <a:ext cx="1676400" cy="1752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Text Box 6"/>
          <p:cNvSpPr txBox="1">
            <a:spLocks noChangeArrowheads="1"/>
          </p:cNvSpPr>
          <p:nvPr/>
        </p:nvSpPr>
        <p:spPr bwMode="auto">
          <a:xfrm>
            <a:off x="6629400" y="457200"/>
            <a:ext cx="19812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Predictable environment,</a:t>
            </a:r>
          </a:p>
          <a:p>
            <a:pPr>
              <a:spcBef>
                <a:spcPct val="50000"/>
              </a:spcBef>
              <a:buFontTx/>
              <a:buNone/>
            </a:pPr>
            <a:r>
              <a:rPr lang="en-GB" altLang="cs-CZ" sz="2400"/>
              <a:t>low variation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cs-CZ" altLang="en-US" smtClean="0"/>
              <a:t>Just remember</a:t>
            </a:r>
            <a:endParaRPr lang="en-US" altLang="en-US" smtClean="0"/>
          </a:p>
        </p:txBody>
      </p:sp>
      <p:sp>
        <p:nvSpPr>
          <p:cNvPr id="4099" name="Content Placeholder 2"/>
          <p:cNvSpPr>
            <a:spLocks noGrp="1"/>
          </p:cNvSpPr>
          <p:nvPr>
            <p:ph idx="1"/>
          </p:nvPr>
        </p:nvSpPr>
        <p:spPr/>
        <p:txBody>
          <a:bodyPr/>
          <a:lstStyle/>
          <a:p>
            <a:r>
              <a:rPr lang="cs-CZ" altLang="en-US" smtClean="0"/>
              <a:t>Phylogenetic dissimilarity and trait dissimilarity are usually not independent</a:t>
            </a:r>
          </a:p>
          <a:p>
            <a:r>
              <a:rPr lang="cs-CZ" altLang="en-US" smtClean="0"/>
              <a:t>Thus, the phylogenetic classification and functional classification are rather complementary</a:t>
            </a:r>
            <a:endParaRPr lang="en-US" alt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43000" y="4114800"/>
            <a:ext cx="6477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r-K continuum - strategies are relative</a:t>
            </a:r>
          </a:p>
          <a:p>
            <a:pPr>
              <a:spcBef>
                <a:spcPct val="50000"/>
              </a:spcBef>
              <a:buFontTx/>
              <a:buNone/>
            </a:pPr>
            <a:r>
              <a:rPr lang="en-GB" altLang="cs-CZ" sz="2400"/>
              <a:t>McArthur &amp; Wilson (1967), Pianka (1971)</a:t>
            </a:r>
          </a:p>
        </p:txBody>
      </p:sp>
      <p:sp>
        <p:nvSpPr>
          <p:cNvPr id="31747" name="Text Box 3"/>
          <p:cNvSpPr txBox="1">
            <a:spLocks noChangeArrowheads="1"/>
          </p:cNvSpPr>
          <p:nvPr/>
        </p:nvSpPr>
        <p:spPr bwMode="auto">
          <a:xfrm>
            <a:off x="990600" y="5334000"/>
            <a:ext cx="723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b="1"/>
              <a:t>but </a:t>
            </a:r>
            <a:r>
              <a:rPr lang="en-GB" altLang="cs-CZ" sz="2400"/>
              <a:t>MacLeod (1894) Capitalists and proletarians (in Dutch) </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184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8600"/>
            <a:ext cx="243363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213" y="228600"/>
            <a:ext cx="246221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95400" y="8382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Is one axis sufficient?</a:t>
            </a:r>
          </a:p>
        </p:txBody>
      </p:sp>
      <p:sp>
        <p:nvSpPr>
          <p:cNvPr id="14339" name="Text Box 3"/>
          <p:cNvSpPr txBox="1">
            <a:spLocks noChangeArrowheads="1"/>
          </p:cNvSpPr>
          <p:nvPr/>
        </p:nvSpPr>
        <p:spPr bwMode="auto">
          <a:xfrm>
            <a:off x="1219200" y="16764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And if not, which should be the second one?</a:t>
            </a:r>
          </a:p>
        </p:txBody>
      </p:sp>
      <p:sp>
        <p:nvSpPr>
          <p:cNvPr id="14340" name="Text Box 4"/>
          <p:cNvSpPr txBox="1">
            <a:spLocks noChangeArrowheads="1"/>
          </p:cNvSpPr>
          <p:nvPr/>
        </p:nvSpPr>
        <p:spPr bwMode="auto">
          <a:xfrm>
            <a:off x="1219200" y="25908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Grime: the productivity / stress</a:t>
            </a:r>
          </a:p>
        </p:txBody>
      </p:sp>
      <p:graphicFrame>
        <p:nvGraphicFramePr>
          <p:cNvPr id="14341" name="Object 5"/>
          <p:cNvGraphicFramePr>
            <a:graphicFrameLocks noChangeAspect="1"/>
          </p:cNvGraphicFramePr>
          <p:nvPr/>
        </p:nvGraphicFramePr>
        <p:xfrm>
          <a:off x="685800" y="3200400"/>
          <a:ext cx="8077200" cy="3381375"/>
        </p:xfrm>
        <a:graphic>
          <a:graphicData uri="http://schemas.openxmlformats.org/presentationml/2006/ole">
            <mc:AlternateContent xmlns:mc="http://schemas.openxmlformats.org/markup-compatibility/2006">
              <mc:Choice xmlns:v="urn:schemas-microsoft-com:vml" Requires="v">
                <p:oleObj spid="_x0000_s32779" name="dokument" r:id="rId3" imgW="5856732" imgH="2135124" progId="Word.Document.8">
                  <p:embed/>
                </p:oleObj>
              </mc:Choice>
              <mc:Fallback>
                <p:oleObj name="dokument" r:id="rId3" imgW="5856732" imgH="2135124"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00400"/>
                        <a:ext cx="80772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0-#ppt_w/2"/>
                                          </p:val>
                                        </p:tav>
                                        <p:tav tm="100000">
                                          <p:val>
                                            <p:strVal val="#ppt_x"/>
                                          </p:val>
                                        </p:tav>
                                      </p:tavLst>
                                    </p:anim>
                                    <p:anim calcmode="lin" valueType="num">
                                      <p:cBhvr additive="base">
                                        <p:cTn id="14"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gtEl>
                                        <p:attrNameLst>
                                          <p:attrName>style.visibility</p:attrName>
                                        </p:attrNameLst>
                                      </p:cBhvr>
                                      <p:to>
                                        <p:strVal val="visible"/>
                                      </p:to>
                                    </p:set>
                                    <p:anim calcmode="lin" valueType="num">
                                      <p:cBhvr additive="base">
                                        <p:cTn id="19" dur="500" fill="hold"/>
                                        <p:tgtEl>
                                          <p:spTgt spid="14340"/>
                                        </p:tgtEl>
                                        <p:attrNameLst>
                                          <p:attrName>ppt_x</p:attrName>
                                        </p:attrNameLst>
                                      </p:cBhvr>
                                      <p:tavLst>
                                        <p:tav tm="0">
                                          <p:val>
                                            <p:strVal val="0-#ppt_w/2"/>
                                          </p:val>
                                        </p:tav>
                                        <p:tav tm="100000">
                                          <p:val>
                                            <p:strVal val="#ppt_x"/>
                                          </p:val>
                                        </p:tav>
                                      </p:tavLst>
                                    </p:anim>
                                    <p:anim calcmode="lin" valueType="num">
                                      <p:cBhvr additive="base">
                                        <p:cTn id="20"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additive="base">
                                        <p:cTn id="25" dur="500" fill="hold"/>
                                        <p:tgtEl>
                                          <p:spTgt spid="14341"/>
                                        </p:tgtEl>
                                        <p:attrNameLst>
                                          <p:attrName>ppt_x</p:attrName>
                                        </p:attrNameLst>
                                      </p:cBhvr>
                                      <p:tavLst>
                                        <p:tav tm="0">
                                          <p:val>
                                            <p:strVal val="0-#ppt_w/2"/>
                                          </p:val>
                                        </p:tav>
                                        <p:tav tm="100000">
                                          <p:val>
                                            <p:strVal val="#ppt_x"/>
                                          </p:val>
                                        </p:tav>
                                      </p:tavLst>
                                    </p:anim>
                                    <p:anim calcmode="lin" valueType="num">
                                      <p:cBhvr additive="base">
                                        <p:cTn id="2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autoUpdateAnimBg="0"/>
      <p:bldP spid="1434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609600"/>
            <a:ext cx="7772400" cy="1143000"/>
          </a:xfrm>
        </p:spPr>
        <p:txBody>
          <a:bodyPr/>
          <a:lstStyle/>
          <a:p>
            <a:r>
              <a:rPr lang="en-GB" altLang="cs-CZ" smtClean="0"/>
              <a:t>Definitions</a:t>
            </a:r>
          </a:p>
        </p:txBody>
      </p:sp>
      <p:sp>
        <p:nvSpPr>
          <p:cNvPr id="33795" name="Rectangle 3"/>
          <p:cNvSpPr>
            <a:spLocks noGrp="1" noChangeArrowheads="1"/>
          </p:cNvSpPr>
          <p:nvPr>
            <p:ph type="subTitle" idx="1"/>
          </p:nvPr>
        </p:nvSpPr>
        <p:spPr>
          <a:xfrm>
            <a:off x="1447800" y="1828800"/>
            <a:ext cx="6400800" cy="4572000"/>
          </a:xfrm>
        </p:spPr>
        <p:txBody>
          <a:bodyPr/>
          <a:lstStyle/>
          <a:p>
            <a:pPr algn="l"/>
            <a:r>
              <a:rPr lang="en-GB" altLang="cs-CZ" smtClean="0"/>
              <a:t>Stress: phenomena which restrict photosynthetic production, </a:t>
            </a:r>
            <a:r>
              <a:rPr lang="en-GB" altLang="cs-CZ" sz="2400" smtClean="0"/>
              <a:t>such as shortage of light, water, nutrients, sub-optimal temperatures</a:t>
            </a:r>
            <a:endParaRPr lang="en-GB" altLang="cs-CZ" smtClean="0"/>
          </a:p>
          <a:p>
            <a:pPr algn="l"/>
            <a:r>
              <a:rPr lang="en-GB" altLang="cs-CZ" smtClean="0"/>
              <a:t>Disturbance: Partial or total destruction of the plant biomass </a:t>
            </a:r>
            <a:r>
              <a:rPr lang="en-GB" altLang="cs-CZ" sz="2400" smtClean="0"/>
              <a:t>and arises from the activities of herbivores, pathogens, man (trampling, mowing, ploughing) and from phenomena such as wind-damage, frosting, droughting. soil erosion, fire.</a:t>
            </a:r>
            <a:endParaRPr lang="en-GB" altLang="cs-CZ"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24000" y="533400"/>
            <a:ext cx="6248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Problems:</a:t>
            </a:r>
          </a:p>
          <a:p>
            <a:pPr>
              <a:spcBef>
                <a:spcPct val="50000"/>
              </a:spcBef>
              <a:buFontTx/>
              <a:buNone/>
            </a:pPr>
            <a:r>
              <a:rPr lang="en-GB" altLang="cs-CZ" sz="2400"/>
              <a:t>the same external factor is perceived by one plant as disturbance, by another as stress: </a:t>
            </a:r>
          </a:p>
          <a:p>
            <a:pPr>
              <a:spcBef>
                <a:spcPct val="50000"/>
              </a:spcBef>
              <a:buFontTx/>
              <a:buNone/>
            </a:pPr>
            <a:r>
              <a:rPr lang="en-GB" altLang="cs-CZ" sz="2400"/>
              <a:t>extreme drought is disturbance for competitors, but stress for stress tolerators. </a:t>
            </a:r>
          </a:p>
          <a:p>
            <a:pPr>
              <a:spcBef>
                <a:spcPct val="50000"/>
              </a:spcBef>
              <a:buFontTx/>
              <a:buNone/>
            </a:pPr>
            <a:endParaRPr lang="en-GB" altLang="cs-CZ" sz="2400"/>
          </a:p>
          <a:p>
            <a:pPr>
              <a:spcBef>
                <a:spcPct val="50000"/>
              </a:spcBef>
              <a:buFontTx/>
              <a:buNone/>
            </a:pPr>
            <a:r>
              <a:rPr lang="en-GB" altLang="cs-CZ" sz="2400"/>
              <a:t>Where is the limit, below which the lack of water is considered disturbance, and where is considered stress?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36925"/>
            <a:ext cx="2243138"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6200"/>
            <a:ext cx="168433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438400"/>
            <a:ext cx="20034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5845" name="Object 6"/>
          <p:cNvGraphicFramePr>
            <a:graphicFrameLocks noChangeAspect="1"/>
          </p:cNvGraphicFramePr>
          <p:nvPr/>
        </p:nvGraphicFramePr>
        <p:xfrm>
          <a:off x="2819400" y="2362200"/>
          <a:ext cx="2879725" cy="2971800"/>
        </p:xfrm>
        <a:graphic>
          <a:graphicData uri="http://schemas.openxmlformats.org/presentationml/2006/ole">
            <mc:AlternateContent xmlns:mc="http://schemas.openxmlformats.org/markup-compatibility/2006">
              <mc:Choice xmlns:v="urn:schemas-microsoft-com:vml" Requires="v">
                <p:oleObj spid="_x0000_s35852" name="Rastrový obrázek" r:id="rId6" imgW="2575238" imgH="2659048" progId="Obraz programu Malování">
                  <p:embed/>
                </p:oleObj>
              </mc:Choice>
              <mc:Fallback>
                <p:oleObj name="Rastrový obrázek" r:id="rId6" imgW="2575238" imgH="2659048" progId="Obraz programu Malování">
                  <p:embed/>
                  <p:pic>
                    <p:nvPicPr>
                      <p:cNvPr id="0" name="Object 6"/>
                      <p:cNvPicPr>
                        <a:picLocks noChangeAspect="1" noChangeArrowheads="1"/>
                      </p:cNvPicPr>
                      <p:nvPr/>
                    </p:nvPicPr>
                    <p:blipFill>
                      <a:blip r:embed="rId7">
                        <a:lum bright="-24000" contrast="84000"/>
                        <a:extLst>
                          <a:ext uri="{28A0092B-C50C-407E-A947-70E740481C1C}">
                            <a14:useLocalDpi xmlns:a14="http://schemas.microsoft.com/office/drawing/2010/main" val="0"/>
                          </a:ext>
                        </a:extLst>
                      </a:blip>
                      <a:srcRect/>
                      <a:stretch>
                        <a:fillRect/>
                      </a:stretch>
                    </p:blipFill>
                    <p:spPr bwMode="auto">
                      <a:xfrm>
                        <a:off x="2819400" y="2362200"/>
                        <a:ext cx="287972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846" name="Picture 7" descr="veronicaminu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0363" y="4708525"/>
            <a:ext cx="332263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050" descr="011"/>
          <p:cNvPicPr>
            <a:picLocks noChangeAspect="1" noChangeArrowheads="1"/>
          </p:cNvPicPr>
          <p:nvPr/>
        </p:nvPicPr>
        <p:blipFill>
          <a:blip r:embed="rId2">
            <a:lum bright="-30000" contrast="72000"/>
            <a:extLst>
              <a:ext uri="{28A0092B-C50C-407E-A947-70E740481C1C}">
                <a14:useLocalDpi xmlns:a14="http://schemas.microsoft.com/office/drawing/2010/main" val="0"/>
              </a:ext>
            </a:extLst>
          </a:blip>
          <a:srcRect/>
          <a:stretch>
            <a:fillRect/>
          </a:stretch>
        </p:blipFill>
        <p:spPr bwMode="auto">
          <a:xfrm>
            <a:off x="304800" y="304800"/>
            <a:ext cx="86868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2051"/>
          <p:cNvSpPr txBox="1">
            <a:spLocks noChangeArrowheads="1"/>
          </p:cNvSpPr>
          <p:nvPr/>
        </p:nvSpPr>
        <p:spPr bwMode="auto">
          <a:xfrm>
            <a:off x="762000" y="533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annuals</a:t>
            </a:r>
          </a:p>
        </p:txBody>
      </p:sp>
      <p:sp>
        <p:nvSpPr>
          <p:cNvPr id="36868" name="Text Box 2052"/>
          <p:cNvSpPr txBox="1">
            <a:spLocks noChangeArrowheads="1"/>
          </p:cNvSpPr>
          <p:nvPr/>
        </p:nvSpPr>
        <p:spPr bwMode="auto">
          <a:xfrm>
            <a:off x="3200400" y="457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biennials</a:t>
            </a:r>
          </a:p>
        </p:txBody>
      </p:sp>
      <p:sp>
        <p:nvSpPr>
          <p:cNvPr id="36869" name="Text Box 2053"/>
          <p:cNvSpPr txBox="1">
            <a:spLocks noChangeArrowheads="1"/>
          </p:cNvSpPr>
          <p:nvPr/>
        </p:nvSpPr>
        <p:spPr bwMode="auto">
          <a:xfrm>
            <a:off x="5562600" y="457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perennial herbs</a:t>
            </a:r>
          </a:p>
        </p:txBody>
      </p:sp>
      <p:sp>
        <p:nvSpPr>
          <p:cNvPr id="36870" name="Text Box 2054"/>
          <p:cNvSpPr txBox="1">
            <a:spLocks noChangeArrowheads="1"/>
          </p:cNvSpPr>
          <p:nvPr/>
        </p:nvSpPr>
        <p:spPr bwMode="auto">
          <a:xfrm>
            <a:off x="381000" y="2743200"/>
            <a:ext cx="137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trees and shrubs</a:t>
            </a:r>
          </a:p>
        </p:txBody>
      </p:sp>
      <p:sp>
        <p:nvSpPr>
          <p:cNvPr id="36871" name="Text Box 2056"/>
          <p:cNvSpPr txBox="1">
            <a:spLocks noChangeArrowheads="1"/>
          </p:cNvSpPr>
          <p:nvPr/>
        </p:nvSpPr>
        <p:spPr bwMode="auto">
          <a:xfrm>
            <a:off x="2895600" y="2743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lichens</a:t>
            </a:r>
          </a:p>
        </p:txBody>
      </p:sp>
      <p:sp>
        <p:nvSpPr>
          <p:cNvPr id="36872" name="Text Box 2057"/>
          <p:cNvSpPr txBox="1">
            <a:spLocks noChangeArrowheads="1"/>
          </p:cNvSpPr>
          <p:nvPr/>
        </p:nvSpPr>
        <p:spPr bwMode="auto">
          <a:xfrm>
            <a:off x="6553200" y="28194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bryophytes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447800" y="838200"/>
            <a:ext cx="55626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Ramenskij (1938)</a:t>
            </a:r>
          </a:p>
          <a:p>
            <a:pPr>
              <a:spcBef>
                <a:spcPct val="50000"/>
              </a:spcBef>
              <a:buFontTx/>
              <a:buNone/>
            </a:pPr>
            <a:r>
              <a:rPr lang="en-GB" altLang="cs-CZ" sz="2400"/>
              <a:t>explorents = hyenadogs ~ Ruderals</a:t>
            </a:r>
          </a:p>
          <a:p>
            <a:pPr>
              <a:spcBef>
                <a:spcPct val="50000"/>
              </a:spcBef>
              <a:buFontTx/>
              <a:buNone/>
            </a:pPr>
            <a:r>
              <a:rPr lang="en-GB" altLang="cs-CZ" sz="2400"/>
              <a:t>violents = lions ~ Competitors </a:t>
            </a:r>
          </a:p>
          <a:p>
            <a:pPr>
              <a:spcBef>
                <a:spcPct val="50000"/>
              </a:spcBef>
              <a:buFontTx/>
              <a:buNone/>
            </a:pPr>
            <a:r>
              <a:rPr lang="en-GB" altLang="cs-CZ" sz="2400"/>
              <a:t>patients = camels ~ S-tolerators</a:t>
            </a:r>
          </a:p>
        </p:txBody>
      </p:sp>
      <p:sp>
        <p:nvSpPr>
          <p:cNvPr id="37891" name="Text Box 3"/>
          <p:cNvSpPr txBox="1">
            <a:spLocks noChangeArrowheads="1"/>
          </p:cNvSpPr>
          <p:nvPr/>
        </p:nvSpPr>
        <p:spPr bwMode="auto">
          <a:xfrm>
            <a:off x="1447800" y="36576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Published in Russian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381000" y="2362200"/>
          <a:ext cx="3305175" cy="3505200"/>
        </p:xfrm>
        <a:graphic>
          <a:graphicData uri="http://schemas.openxmlformats.org/presentationml/2006/ole">
            <mc:AlternateContent xmlns:mc="http://schemas.openxmlformats.org/markup-compatibility/2006">
              <mc:Choice xmlns:v="urn:schemas-microsoft-com:vml" Requires="v">
                <p:oleObj spid="_x0000_s38927" name="Rastrový obrázek" r:id="rId3" imgW="2438095" imgH="2583404" progId="Obraz programu Malování">
                  <p:embed/>
                </p:oleObj>
              </mc:Choice>
              <mc:Fallback>
                <p:oleObj name="Rastrový obrázek" r:id="rId3" imgW="2438095" imgH="2583404" progId="Obraz programu Malování">
                  <p:embed/>
                  <p:pic>
                    <p:nvPicPr>
                      <p:cNvPr id="0" name="Object 2"/>
                      <p:cNvPicPr>
                        <a:picLocks noChangeAspect="1" noChangeArrowheads="1"/>
                      </p:cNvPicPr>
                      <p:nvPr/>
                    </p:nvPicPr>
                    <p:blipFill>
                      <a:blip r:embed="rId4">
                        <a:lum bright="-18000" contrast="72000"/>
                        <a:extLst>
                          <a:ext uri="{28A0092B-C50C-407E-A947-70E740481C1C}">
                            <a14:useLocalDpi xmlns:a14="http://schemas.microsoft.com/office/drawing/2010/main" val="0"/>
                          </a:ext>
                        </a:extLst>
                      </a:blip>
                      <a:srcRect/>
                      <a:stretch>
                        <a:fillRect/>
                      </a:stretch>
                    </p:blipFill>
                    <p:spPr bwMode="auto">
                      <a:xfrm>
                        <a:off x="381000" y="2362200"/>
                        <a:ext cx="33051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5" name="Text Box 3"/>
          <p:cNvSpPr txBox="1">
            <a:spLocks noChangeArrowheads="1"/>
          </p:cNvSpPr>
          <p:nvPr/>
        </p:nvSpPr>
        <p:spPr bwMode="auto">
          <a:xfrm>
            <a:off x="838200" y="3810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Succession</a:t>
            </a:r>
          </a:p>
        </p:txBody>
      </p:sp>
      <p:sp>
        <p:nvSpPr>
          <p:cNvPr id="38916" name="Line 4"/>
          <p:cNvSpPr>
            <a:spLocks noChangeShapeType="1"/>
          </p:cNvSpPr>
          <p:nvPr/>
        </p:nvSpPr>
        <p:spPr bwMode="auto">
          <a:xfrm flipH="1">
            <a:off x="2362200" y="2819400"/>
            <a:ext cx="8382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 name="Line 5"/>
          <p:cNvSpPr>
            <a:spLocks noChangeShapeType="1"/>
          </p:cNvSpPr>
          <p:nvPr/>
        </p:nvSpPr>
        <p:spPr bwMode="auto">
          <a:xfrm flipV="1">
            <a:off x="1143000" y="5334000"/>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8" name="Text Box 6"/>
          <p:cNvSpPr txBox="1">
            <a:spLocks noChangeArrowheads="1"/>
          </p:cNvSpPr>
          <p:nvPr/>
        </p:nvSpPr>
        <p:spPr bwMode="auto">
          <a:xfrm>
            <a:off x="2895600" y="22098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productive habitat</a:t>
            </a:r>
          </a:p>
        </p:txBody>
      </p:sp>
      <p:sp>
        <p:nvSpPr>
          <p:cNvPr id="38919" name="Text Box 7"/>
          <p:cNvSpPr txBox="1">
            <a:spLocks noChangeArrowheads="1"/>
          </p:cNvSpPr>
          <p:nvPr/>
        </p:nvSpPr>
        <p:spPr bwMode="auto">
          <a:xfrm>
            <a:off x="228600" y="6172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unproductive habitat</a:t>
            </a:r>
          </a:p>
        </p:txBody>
      </p:sp>
      <p:pic>
        <p:nvPicPr>
          <p:cNvPr id="38920" name="Picture 9" descr="GrimerK"/>
          <p:cNvPicPr>
            <a:picLocks noChangeAspect="1" noChangeArrowheads="1"/>
          </p:cNvPicPr>
          <p:nvPr/>
        </p:nvPicPr>
        <p:blipFill>
          <a:blip r:embed="rId5">
            <a:extLst>
              <a:ext uri="{28A0092B-C50C-407E-A947-70E740481C1C}">
                <a14:useLocalDpi xmlns:a14="http://schemas.microsoft.com/office/drawing/2010/main" val="0"/>
              </a:ext>
            </a:extLst>
          </a:blip>
          <a:srcRect b="8281"/>
          <a:stretch>
            <a:fillRect/>
          </a:stretch>
        </p:blipFill>
        <p:spPr bwMode="auto">
          <a:xfrm>
            <a:off x="3733800" y="3124200"/>
            <a:ext cx="533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10"/>
          <p:cNvSpPr txBox="1">
            <a:spLocks noChangeArrowheads="1"/>
          </p:cNvSpPr>
          <p:nvPr/>
        </p:nvSpPr>
        <p:spPr bwMode="auto">
          <a:xfrm>
            <a:off x="4724400" y="1295400"/>
            <a:ext cx="388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Relationship between r-K and CSR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228600" y="1447800"/>
          <a:ext cx="4381500" cy="5289550"/>
        </p:xfrm>
        <a:graphic>
          <a:graphicData uri="http://schemas.openxmlformats.org/presentationml/2006/ole">
            <mc:AlternateContent xmlns:mc="http://schemas.openxmlformats.org/markup-compatibility/2006">
              <mc:Choice xmlns:v="urn:schemas-microsoft-com:vml" Requires="v">
                <p:oleObj spid="_x0000_s39951" name="Rastrový obrázek" r:id="rId3" imgW="4381880" imgH="5288738" progId="Obraz programu Malování">
                  <p:embed/>
                </p:oleObj>
              </mc:Choice>
              <mc:Fallback>
                <p:oleObj name="Rastrový obrázek" r:id="rId3" imgW="4381880" imgH="5288738" progId="Obraz programu Malování">
                  <p:embed/>
                  <p:pic>
                    <p:nvPicPr>
                      <p:cNvPr id="0" name="Object 2"/>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228600" y="1447800"/>
                        <a:ext cx="43815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39" name="Object 3"/>
          <p:cNvGraphicFramePr>
            <a:graphicFrameLocks noChangeAspect="1"/>
          </p:cNvGraphicFramePr>
          <p:nvPr/>
        </p:nvGraphicFramePr>
        <p:xfrm>
          <a:off x="4648200" y="1981200"/>
          <a:ext cx="4495800" cy="4260850"/>
        </p:xfrm>
        <a:graphic>
          <a:graphicData uri="http://schemas.openxmlformats.org/presentationml/2006/ole">
            <mc:AlternateContent xmlns:mc="http://schemas.openxmlformats.org/markup-compatibility/2006">
              <mc:Choice xmlns:v="urn:schemas-microsoft-com:vml" Requires="v">
                <p:oleObj spid="_x0000_s39952" name="Rastrový obrázek" r:id="rId5" imgW="4495238" imgH="4259949" progId="Obraz programu Malování">
                  <p:embed/>
                </p:oleObj>
              </mc:Choice>
              <mc:Fallback>
                <p:oleObj name="Rastrový obrázek" r:id="rId5" imgW="4495238" imgH="4259949" progId="Obraz programu Malování">
                  <p:embed/>
                  <p:pic>
                    <p:nvPicPr>
                      <p:cNvPr id="0" name="Object 3"/>
                      <p:cNvPicPr>
                        <a:picLocks noChangeAspect="1" noChangeArrowheads="1"/>
                      </p:cNvPicPr>
                      <p:nvPr/>
                    </p:nvPicPr>
                    <p:blipFill>
                      <a:blip r:embed="rId6">
                        <a:lum bright="-18000" contrast="36000"/>
                        <a:extLst>
                          <a:ext uri="{28A0092B-C50C-407E-A947-70E740481C1C}">
                            <a14:useLocalDpi xmlns:a14="http://schemas.microsoft.com/office/drawing/2010/main" val="0"/>
                          </a:ext>
                        </a:extLst>
                      </a:blip>
                      <a:srcRect/>
                      <a:stretch>
                        <a:fillRect/>
                      </a:stretch>
                    </p:blipFill>
                    <p:spPr bwMode="auto">
                      <a:xfrm>
                        <a:off x="4648200" y="1981200"/>
                        <a:ext cx="44958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0" name="Text Box 4"/>
          <p:cNvSpPr txBox="1">
            <a:spLocks noChangeArrowheads="1"/>
          </p:cNvSpPr>
          <p:nvPr/>
        </p:nvSpPr>
        <p:spPr bwMode="auto">
          <a:xfrm>
            <a:off x="762000" y="228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Comparison with habitat templet model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010"/>
          <p:cNvPicPr>
            <a:picLocks noChangeAspect="1" noChangeArrowheads="1"/>
          </p:cNvPicPr>
          <p:nvPr/>
        </p:nvPicPr>
        <p:blipFill>
          <a:blip r:embed="rId2">
            <a:lum bright="-30000" contrast="78000"/>
            <a:extLst>
              <a:ext uri="{28A0092B-C50C-407E-A947-70E740481C1C}">
                <a14:useLocalDpi xmlns:a14="http://schemas.microsoft.com/office/drawing/2010/main" val="0"/>
              </a:ext>
            </a:extLst>
          </a:blip>
          <a:srcRect b="34541"/>
          <a:stretch>
            <a:fillRect/>
          </a:stretch>
        </p:blipFill>
        <p:spPr bwMode="auto">
          <a:xfrm>
            <a:off x="152400" y="152400"/>
            <a:ext cx="62579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6629400" y="533400"/>
            <a:ext cx="2286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Tests using the multivariate analysis the traits od British plants: PCA of the data from Grime’s ISP (integrated screening program)</a:t>
            </a:r>
          </a:p>
        </p:txBody>
      </p:sp>
      <p:sp>
        <p:nvSpPr>
          <p:cNvPr id="40964" name="Line 6"/>
          <p:cNvSpPr>
            <a:spLocks noChangeShapeType="1"/>
          </p:cNvSpPr>
          <p:nvPr/>
        </p:nvSpPr>
        <p:spPr bwMode="auto">
          <a:xfrm flipV="1">
            <a:off x="1752600" y="4876800"/>
            <a:ext cx="762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5" name="Line 7"/>
          <p:cNvSpPr>
            <a:spLocks noChangeShapeType="1"/>
          </p:cNvSpPr>
          <p:nvPr/>
        </p:nvSpPr>
        <p:spPr bwMode="auto">
          <a:xfrm flipH="1" flipV="1">
            <a:off x="2362200" y="5029200"/>
            <a:ext cx="3810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Text Box 9"/>
          <p:cNvSpPr txBox="1">
            <a:spLocks noChangeArrowheads="1"/>
          </p:cNvSpPr>
          <p:nvPr/>
        </p:nvSpPr>
        <p:spPr bwMode="auto">
          <a:xfrm>
            <a:off x="990600" y="6248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Arab. thal.</a:t>
            </a:r>
            <a:endParaRPr lang="en-GB" altLang="cs-CZ" sz="2400"/>
          </a:p>
        </p:txBody>
      </p:sp>
      <p:sp>
        <p:nvSpPr>
          <p:cNvPr id="40967" name="Text Box 10"/>
          <p:cNvSpPr txBox="1">
            <a:spLocks noChangeArrowheads="1"/>
          </p:cNvSpPr>
          <p:nvPr/>
        </p:nvSpPr>
        <p:spPr bwMode="auto">
          <a:xfrm>
            <a:off x="2743200" y="617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Poa annua</a:t>
            </a:r>
            <a:endParaRPr lang="en-GB" altLang="cs-CZ" sz="2400"/>
          </a:p>
        </p:txBody>
      </p:sp>
      <p:sp>
        <p:nvSpPr>
          <p:cNvPr id="40968" name="Text Box 11"/>
          <p:cNvSpPr txBox="1">
            <a:spLocks noChangeArrowheads="1"/>
          </p:cNvSpPr>
          <p:nvPr/>
        </p:nvSpPr>
        <p:spPr bwMode="auto">
          <a:xfrm>
            <a:off x="1676400" y="1143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Epil. hirsutum</a:t>
            </a:r>
          </a:p>
        </p:txBody>
      </p:sp>
      <p:sp>
        <p:nvSpPr>
          <p:cNvPr id="40969" name="Line 12"/>
          <p:cNvSpPr>
            <a:spLocks noChangeShapeType="1"/>
          </p:cNvSpPr>
          <p:nvPr/>
        </p:nvSpPr>
        <p:spPr bwMode="auto">
          <a:xfrm flipH="1">
            <a:off x="1905000" y="16002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Line 13"/>
          <p:cNvSpPr>
            <a:spLocks noChangeShapeType="1"/>
          </p:cNvSpPr>
          <p:nvPr/>
        </p:nvSpPr>
        <p:spPr bwMode="auto">
          <a:xfrm flipH="1" flipV="1">
            <a:off x="5029200" y="3886200"/>
            <a:ext cx="1295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Text Box 14"/>
          <p:cNvSpPr txBox="1">
            <a:spLocks noChangeArrowheads="1"/>
          </p:cNvSpPr>
          <p:nvPr/>
        </p:nvSpPr>
        <p:spPr bwMode="auto">
          <a:xfrm>
            <a:off x="5791200" y="4953000"/>
            <a:ext cx="320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Festuca ovina, Desch. flexuosa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903573"/>
            <a:ext cx="35909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89273"/>
            <a:ext cx="3227388"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 Box 1028"/>
          <p:cNvSpPr txBox="1">
            <a:spLocks noChangeArrowheads="1"/>
          </p:cNvSpPr>
          <p:nvPr/>
        </p:nvSpPr>
        <p:spPr bwMode="auto">
          <a:xfrm>
            <a:off x="304800" y="73310"/>
            <a:ext cx="403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dirty="0"/>
              <a:t>Nymphaea (</a:t>
            </a:r>
            <a:r>
              <a:rPr lang="en-GB" altLang="cs-CZ" sz="2400" dirty="0" err="1"/>
              <a:t>Nymphaeaceae</a:t>
            </a:r>
            <a:r>
              <a:rPr lang="cs-CZ" altLang="cs-CZ" sz="2400" dirty="0"/>
              <a:t>, </a:t>
            </a:r>
            <a:r>
              <a:rPr lang="cs-CZ" altLang="cs-CZ" sz="2400" dirty="0" err="1"/>
              <a:t>basal</a:t>
            </a:r>
            <a:r>
              <a:rPr lang="cs-CZ" altLang="cs-CZ" sz="2400" dirty="0"/>
              <a:t> </a:t>
            </a:r>
            <a:r>
              <a:rPr lang="cs-CZ" altLang="cs-CZ" sz="2400" dirty="0" err="1"/>
              <a:t>angiosperms</a:t>
            </a:r>
            <a:r>
              <a:rPr lang="en-GB" altLang="cs-CZ" sz="2400" dirty="0"/>
              <a:t>)</a:t>
            </a:r>
          </a:p>
        </p:txBody>
      </p:sp>
      <p:sp>
        <p:nvSpPr>
          <p:cNvPr id="5125" name="Text Box 1029"/>
          <p:cNvSpPr txBox="1">
            <a:spLocks noChangeArrowheads="1"/>
          </p:cNvSpPr>
          <p:nvPr/>
        </p:nvSpPr>
        <p:spPr bwMode="auto">
          <a:xfrm>
            <a:off x="4724400" y="0"/>
            <a:ext cx="41148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dirty="0" err="1"/>
              <a:t>Nymphoides</a:t>
            </a:r>
            <a:r>
              <a:rPr lang="en-GB" altLang="cs-CZ" sz="2400" dirty="0"/>
              <a:t> (</a:t>
            </a:r>
            <a:r>
              <a:rPr lang="en-GB" altLang="cs-CZ" sz="2400" dirty="0" err="1"/>
              <a:t>Menyanthaceae</a:t>
            </a:r>
            <a:r>
              <a:rPr lang="cs-CZ" altLang="cs-CZ" sz="2400" dirty="0"/>
              <a:t>, </a:t>
            </a:r>
            <a:r>
              <a:rPr lang="cs-CZ" altLang="cs-CZ" sz="2400" dirty="0" err="1"/>
              <a:t>asterids</a:t>
            </a:r>
            <a:r>
              <a:rPr lang="en-GB" altLang="cs-CZ" sz="2400" dirty="0"/>
              <a:t>)</a:t>
            </a:r>
          </a:p>
        </p:txBody>
      </p:sp>
      <p:sp>
        <p:nvSpPr>
          <p:cNvPr id="2" name="Obdélník 1"/>
          <p:cNvSpPr/>
          <p:nvPr/>
        </p:nvSpPr>
        <p:spPr>
          <a:xfrm>
            <a:off x="0" y="6013148"/>
            <a:ext cx="9144000" cy="830997"/>
          </a:xfrm>
          <a:prstGeom prst="rect">
            <a:avLst/>
          </a:prstGeom>
        </p:spPr>
        <p:txBody>
          <a:bodyPr wrap="square">
            <a:spAutoFit/>
          </a:bodyPr>
          <a:lstStyle/>
          <a:p>
            <a:pPr>
              <a:spcBef>
                <a:spcPct val="50000"/>
              </a:spcBef>
              <a:buFontTx/>
              <a:buNone/>
            </a:pPr>
            <a:r>
              <a:rPr lang="en-GB" altLang="cs-CZ" dirty="0" smtClean="0"/>
              <a:t>Phylogenetically distant (common ancestor ca 2</a:t>
            </a:r>
            <a:r>
              <a:rPr lang="cs-CZ" altLang="cs-CZ" dirty="0" smtClean="0"/>
              <a:t>80</a:t>
            </a:r>
            <a:r>
              <a:rPr lang="en-GB" altLang="cs-CZ" dirty="0" smtClean="0"/>
              <a:t> </a:t>
            </a:r>
            <a:r>
              <a:rPr lang="cs-CZ" altLang="cs-CZ" dirty="0" smtClean="0"/>
              <a:t>milion</a:t>
            </a:r>
            <a:r>
              <a:rPr lang="en-US" altLang="cs-CZ" dirty="0" smtClean="0"/>
              <a:t>s of years)</a:t>
            </a:r>
            <a:r>
              <a:rPr lang="cs-CZ" altLang="cs-CZ" dirty="0" smtClean="0"/>
              <a:t> </a:t>
            </a:r>
            <a:r>
              <a:rPr lang="en-GB" altLang="cs-CZ" dirty="0" smtClean="0"/>
              <a:t>– high functional similarity</a:t>
            </a:r>
            <a:endParaRPr lang="en-GB" alt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990600" y="533400"/>
            <a:ext cx="7467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Strategies of regenerative phase:</a:t>
            </a:r>
          </a:p>
          <a:p>
            <a:pPr>
              <a:spcBef>
                <a:spcPct val="50000"/>
              </a:spcBef>
              <a:buFontTx/>
              <a:buNone/>
            </a:pPr>
            <a:endParaRPr lang="en-GB" altLang="cs-CZ" sz="2400"/>
          </a:p>
          <a:p>
            <a:pPr>
              <a:spcBef>
                <a:spcPct val="50000"/>
              </a:spcBef>
              <a:buFontTx/>
              <a:buNone/>
            </a:pPr>
            <a:r>
              <a:rPr lang="en-GB" altLang="cs-CZ" sz="2400"/>
              <a:t>V - Vegetative expansion</a:t>
            </a:r>
          </a:p>
          <a:p>
            <a:pPr>
              <a:spcBef>
                <a:spcPct val="50000"/>
              </a:spcBef>
              <a:buFontTx/>
              <a:buNone/>
            </a:pPr>
            <a:r>
              <a:rPr lang="en-GB" altLang="cs-CZ" sz="2400"/>
              <a:t>S - Seasonal regeneration in vegetation gaps</a:t>
            </a:r>
          </a:p>
          <a:p>
            <a:pPr>
              <a:spcBef>
                <a:spcPct val="50000"/>
              </a:spcBef>
              <a:buFontTx/>
              <a:buNone/>
            </a:pPr>
            <a:r>
              <a:rPr lang="en-GB" altLang="cs-CZ" sz="2400"/>
              <a:t>B</a:t>
            </a:r>
            <a:r>
              <a:rPr lang="en-GB" altLang="cs-CZ" sz="2400" baseline="-25000"/>
              <a:t>s</a:t>
            </a:r>
            <a:r>
              <a:rPr lang="cs-CZ" altLang="cs-CZ" sz="2400"/>
              <a:t> - Regeneration involving </a:t>
            </a:r>
            <a:r>
              <a:rPr lang="en-GB" altLang="cs-CZ" sz="2400"/>
              <a:t>a persistent bank of seeds</a:t>
            </a:r>
          </a:p>
          <a:p>
            <a:pPr>
              <a:spcBef>
                <a:spcPct val="50000"/>
              </a:spcBef>
              <a:buFontTx/>
              <a:buNone/>
            </a:pPr>
            <a:r>
              <a:rPr lang="en-GB" altLang="cs-CZ" sz="2400"/>
              <a:t>W - Regeneration involving numerous wind-dispersed 	seeds or spores</a:t>
            </a:r>
          </a:p>
          <a:p>
            <a:pPr>
              <a:spcBef>
                <a:spcPct val="50000"/>
              </a:spcBef>
              <a:buFontTx/>
              <a:buNone/>
            </a:pPr>
            <a:r>
              <a:rPr lang="en-GB" altLang="cs-CZ" sz="2400"/>
              <a:t>B</a:t>
            </a:r>
            <a:r>
              <a:rPr lang="en-GB" altLang="cs-CZ" sz="2400" baseline="-25000"/>
              <a:t>sd </a:t>
            </a:r>
            <a:r>
              <a:rPr lang="en-GB" altLang="cs-CZ" sz="2400"/>
              <a:t>- Regeneration involving bank of persistent seedlings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13"/>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r="4597"/>
          <a:stretch>
            <a:fillRect/>
          </a:stretch>
        </p:blipFill>
        <p:spPr bwMode="auto">
          <a:xfrm>
            <a:off x="0" y="0"/>
            <a:ext cx="6324600" cy="604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1030"/>
          <p:cNvSpPr txBox="1">
            <a:spLocks noChangeArrowheads="1"/>
          </p:cNvSpPr>
          <p:nvPr/>
        </p:nvSpPr>
        <p:spPr bwMode="auto">
          <a:xfrm>
            <a:off x="6553200" y="304800"/>
            <a:ext cx="2286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000"/>
              <a:t>V - Vegetative expansion</a:t>
            </a:r>
          </a:p>
          <a:p>
            <a:pPr>
              <a:spcBef>
                <a:spcPct val="0"/>
              </a:spcBef>
              <a:buFontTx/>
              <a:buNone/>
            </a:pPr>
            <a:r>
              <a:rPr lang="en-GB" altLang="cs-CZ" sz="2000"/>
              <a:t>S - Seasonal regeneration in vegetation gaps</a:t>
            </a:r>
          </a:p>
          <a:p>
            <a:pPr>
              <a:spcBef>
                <a:spcPct val="0"/>
              </a:spcBef>
              <a:buFontTx/>
              <a:buNone/>
            </a:pPr>
            <a:r>
              <a:rPr lang="en-GB" altLang="cs-CZ" sz="2000"/>
              <a:t>Bs</a:t>
            </a:r>
            <a:r>
              <a:rPr lang="cs-CZ" altLang="cs-CZ" sz="2000"/>
              <a:t> - Regeneration involving </a:t>
            </a:r>
            <a:r>
              <a:rPr lang="en-GB" altLang="cs-CZ" sz="2000"/>
              <a:t>a persistent bank of seeds</a:t>
            </a:r>
          </a:p>
          <a:p>
            <a:pPr>
              <a:spcBef>
                <a:spcPct val="0"/>
              </a:spcBef>
              <a:buFontTx/>
              <a:buNone/>
            </a:pPr>
            <a:r>
              <a:rPr lang="en-GB" altLang="cs-CZ" sz="2000"/>
              <a:t>W - Regeneration involving numerous wind-dispersed 	seeds or spores</a:t>
            </a:r>
          </a:p>
          <a:p>
            <a:pPr>
              <a:spcBef>
                <a:spcPct val="0"/>
              </a:spcBef>
              <a:buFontTx/>
              <a:buNone/>
            </a:pPr>
            <a:r>
              <a:rPr lang="en-GB" altLang="cs-CZ" sz="2000"/>
              <a:t>Bsd - Regeneration involving bank of persistent seedlings</a:t>
            </a:r>
          </a:p>
          <a:p>
            <a:pPr>
              <a:spcBef>
                <a:spcPct val="50000"/>
              </a:spcBef>
              <a:buFontTx/>
              <a:buNone/>
            </a:pPr>
            <a:endParaRPr lang="cs-CZ" altLang="cs-CZ" sz="20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1000" y="533400"/>
            <a:ext cx="8534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Recent trend: from broad categories  (general strategies) to more detailed classifications (plant functional types)</a:t>
            </a:r>
          </a:p>
          <a:p>
            <a:pPr>
              <a:spcBef>
                <a:spcPct val="50000"/>
              </a:spcBef>
              <a:buFontTx/>
              <a:buNone/>
            </a:pPr>
            <a:r>
              <a:rPr lang="en-GB" altLang="cs-CZ" sz="2400"/>
              <a:t>Loss of generality vs. increased explanatory power</a:t>
            </a:r>
          </a:p>
          <a:p>
            <a:pPr>
              <a:spcBef>
                <a:spcPct val="50000"/>
              </a:spcBef>
              <a:buFontTx/>
              <a:buNone/>
            </a:pPr>
            <a:r>
              <a:rPr lang="en-GB" altLang="cs-CZ" sz="2400"/>
              <a:t>* Deductive systems vs. data based systems (three matrices problem)</a:t>
            </a:r>
          </a:p>
        </p:txBody>
      </p:sp>
      <p:sp>
        <p:nvSpPr>
          <p:cNvPr id="44035" name="Rectangle 3"/>
          <p:cNvSpPr>
            <a:spLocks noChangeArrowheads="1"/>
          </p:cNvSpPr>
          <p:nvPr/>
        </p:nvSpPr>
        <p:spPr bwMode="auto">
          <a:xfrm>
            <a:off x="1295400" y="3352800"/>
            <a:ext cx="1676400" cy="182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44036" name="Rectangle 4"/>
          <p:cNvSpPr>
            <a:spLocks noChangeArrowheads="1"/>
          </p:cNvSpPr>
          <p:nvPr/>
        </p:nvSpPr>
        <p:spPr bwMode="auto">
          <a:xfrm>
            <a:off x="3429000" y="3352800"/>
            <a:ext cx="838200" cy="1828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44037" name="Rectangle 5"/>
          <p:cNvSpPr>
            <a:spLocks noChangeArrowheads="1"/>
          </p:cNvSpPr>
          <p:nvPr/>
        </p:nvSpPr>
        <p:spPr bwMode="auto">
          <a:xfrm>
            <a:off x="1295400" y="5486400"/>
            <a:ext cx="16764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44038" name="Text Box 6"/>
          <p:cNvSpPr txBox="1">
            <a:spLocks noChangeArrowheads="1"/>
          </p:cNvSpPr>
          <p:nvPr/>
        </p:nvSpPr>
        <p:spPr bwMode="auto">
          <a:xfrm>
            <a:off x="152400" y="3581400"/>
            <a:ext cx="91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Species</a:t>
            </a:r>
          </a:p>
        </p:txBody>
      </p:sp>
      <p:sp>
        <p:nvSpPr>
          <p:cNvPr id="44039" name="Text Box 7"/>
          <p:cNvSpPr txBox="1">
            <a:spLocks noChangeArrowheads="1"/>
          </p:cNvSpPr>
          <p:nvPr/>
        </p:nvSpPr>
        <p:spPr bwMode="auto">
          <a:xfrm>
            <a:off x="1371600" y="2895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Sites</a:t>
            </a:r>
          </a:p>
        </p:txBody>
      </p:sp>
      <p:sp>
        <p:nvSpPr>
          <p:cNvPr id="44040" name="Text Box 8"/>
          <p:cNvSpPr txBox="1">
            <a:spLocks noChangeArrowheads="1"/>
          </p:cNvSpPr>
          <p:nvPr/>
        </p:nvSpPr>
        <p:spPr bwMode="auto">
          <a:xfrm>
            <a:off x="3429000" y="28956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Traits</a:t>
            </a:r>
          </a:p>
        </p:txBody>
      </p:sp>
      <p:sp>
        <p:nvSpPr>
          <p:cNvPr id="44041" name="Text Box 9"/>
          <p:cNvSpPr txBox="1">
            <a:spLocks noChangeArrowheads="1"/>
          </p:cNvSpPr>
          <p:nvPr/>
        </p:nvSpPr>
        <p:spPr bwMode="auto">
          <a:xfrm>
            <a:off x="152400" y="5486400"/>
            <a:ext cx="114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Env. var.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381000" y="647700"/>
          <a:ext cx="8153400" cy="6115050"/>
        </p:xfrm>
        <a:graphic>
          <a:graphicData uri="http://schemas.openxmlformats.org/presentationml/2006/ole">
            <mc:AlternateContent xmlns:mc="http://schemas.openxmlformats.org/markup-compatibility/2006">
              <mc:Choice xmlns:v="urn:schemas-microsoft-com:vml" Requires="v">
                <p:oleObj spid="_x0000_s45065" name="Graph" r:id="rId3" imgW="3097073" imgH="2477740" progId="STATISTICA.Graph">
                  <p:embed/>
                </p:oleObj>
              </mc:Choice>
              <mc:Fallback>
                <p:oleObj name="Graph" r:id="rId3" imgW="3097073" imgH="2477740" progId="STATISTICA.Grap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47700"/>
                        <a:ext cx="81534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9" name="Text Box 3"/>
          <p:cNvSpPr txBox="1">
            <a:spLocks noChangeArrowheads="1"/>
          </p:cNvSpPr>
          <p:nvPr/>
        </p:nvSpPr>
        <p:spPr bwMode="auto">
          <a:xfrm>
            <a:off x="152400" y="0"/>
            <a:ext cx="8534400" cy="8223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Species response to fertilization (RDA score, positive values mean that the species gains from fertilization)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457200"/>
          </a:xfrm>
        </p:spPr>
        <p:txBody>
          <a:bodyPr/>
          <a:lstStyle/>
          <a:p>
            <a:r>
              <a:rPr lang="cs-CZ" altLang="cs-CZ" sz="3200" smtClean="0"/>
              <a:t>Species response to grazing predicted by traits</a:t>
            </a:r>
          </a:p>
        </p:txBody>
      </p:sp>
      <p:pic>
        <p:nvPicPr>
          <p:cNvPr id="4608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l="12746" t="11111" r="10785" b="10316"/>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71625"/>
            <a:ext cx="65532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457200" y="0"/>
            <a:ext cx="4343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3600"/>
              <a:t>RDA - “species traits”</a:t>
            </a:r>
          </a:p>
          <a:p>
            <a:pPr>
              <a:spcBef>
                <a:spcPct val="50000"/>
              </a:spcBef>
              <a:buFontTx/>
              <a:buNone/>
            </a:pPr>
            <a:r>
              <a:rPr lang="en-GB" altLang="cs-CZ" sz="3600"/>
              <a:t>(treatment specific)</a:t>
            </a:r>
            <a:endParaRPr lang="en-GB" altLang="cs-CZ" sz="2400"/>
          </a:p>
        </p:txBody>
      </p:sp>
      <p:graphicFrame>
        <p:nvGraphicFramePr>
          <p:cNvPr id="47108" name="Object 4"/>
          <p:cNvGraphicFramePr>
            <a:graphicFrameLocks noChangeAspect="1"/>
          </p:cNvGraphicFramePr>
          <p:nvPr/>
        </p:nvGraphicFramePr>
        <p:xfrm>
          <a:off x="5486400" y="-76200"/>
          <a:ext cx="3657600" cy="1809750"/>
        </p:xfrm>
        <a:graphic>
          <a:graphicData uri="http://schemas.openxmlformats.org/presentationml/2006/ole">
            <mc:AlternateContent xmlns:mc="http://schemas.openxmlformats.org/markup-compatibility/2006">
              <mc:Choice xmlns:v="urn:schemas-microsoft-com:vml" Requires="v">
                <p:oleObj spid="_x0000_s47115" name="dokument" r:id="rId4" imgW="6068568" imgH="1207008" progId="Word.Document.8">
                  <p:embed/>
                </p:oleObj>
              </mc:Choice>
              <mc:Fallback>
                <p:oleObj name="dokument" r:id="rId4" imgW="6068568" imgH="1207008"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r="59822"/>
                      <a:stretch>
                        <a:fillRect/>
                      </a:stretch>
                    </p:blipFill>
                    <p:spPr bwMode="auto">
                      <a:xfrm>
                        <a:off x="5486400" y="-76200"/>
                        <a:ext cx="36576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09" name="Picture 5" descr="Lychnis floss cuculi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590800"/>
            <a:ext cx="28384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cs-CZ" smtClean="0"/>
              <a:t>“Deductive” but data based</a:t>
            </a:r>
            <a:endParaRPr lang="cs-CZ" altLang="cs-CZ" smtClean="0"/>
          </a:p>
        </p:txBody>
      </p:sp>
      <p:sp>
        <p:nvSpPr>
          <p:cNvPr id="48131" name="Rectangle 3"/>
          <p:cNvSpPr>
            <a:spLocks noGrp="1" noChangeArrowheads="1"/>
          </p:cNvSpPr>
          <p:nvPr>
            <p:ph type="body" idx="1"/>
          </p:nvPr>
        </p:nvSpPr>
        <p:spPr/>
        <p:txBody>
          <a:bodyPr/>
          <a:lstStyle/>
          <a:p>
            <a:r>
              <a:rPr lang="en-US" altLang="cs-CZ" smtClean="0"/>
              <a:t>Select a priori some measurable characteristics: Westoby LHS</a:t>
            </a:r>
          </a:p>
          <a:p>
            <a:endParaRPr lang="en-US" altLang="cs-CZ" smtClean="0"/>
          </a:p>
          <a:p>
            <a:r>
              <a:rPr lang="en-US" altLang="cs-CZ" smtClean="0"/>
              <a:t>Plant height</a:t>
            </a:r>
          </a:p>
          <a:p>
            <a:r>
              <a:rPr lang="en-US" altLang="cs-CZ" smtClean="0"/>
              <a:t>Seed weight</a:t>
            </a:r>
          </a:p>
          <a:p>
            <a:r>
              <a:rPr lang="en-US" altLang="cs-CZ" smtClean="0"/>
              <a:t>SLA (Specific leaf area) </a:t>
            </a:r>
          </a:p>
          <a:p>
            <a:r>
              <a:rPr lang="en-US" altLang="cs-CZ" smtClean="0"/>
              <a:t>(And what about clonality?)</a:t>
            </a:r>
            <a:endParaRPr lang="cs-CZ" altLang="cs-CZ"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219200" y="457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Guerrilla vs. Phalanx strategy in clonal plants</a:t>
            </a: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l="44093"/>
          <a:stretch>
            <a:fillRect/>
          </a:stretch>
        </p:blipFill>
        <p:spPr bwMode="auto">
          <a:xfrm>
            <a:off x="5181600" y="1066800"/>
            <a:ext cx="16224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Line 4"/>
          <p:cNvSpPr>
            <a:spLocks noChangeShapeType="1"/>
          </p:cNvSpPr>
          <p:nvPr/>
        </p:nvSpPr>
        <p:spPr bwMode="auto">
          <a:xfrm>
            <a:off x="3505200" y="914400"/>
            <a:ext cx="1981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7" name="Text Box 5"/>
          <p:cNvSpPr txBox="1">
            <a:spLocks noChangeArrowheads="1"/>
          </p:cNvSpPr>
          <p:nvPr/>
        </p:nvSpPr>
        <p:spPr bwMode="auto">
          <a:xfrm>
            <a:off x="4724400" y="6019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Nardus stricta</a:t>
            </a: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74002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Line 7"/>
          <p:cNvSpPr>
            <a:spLocks noChangeShapeType="1"/>
          </p:cNvSpPr>
          <p:nvPr/>
        </p:nvSpPr>
        <p:spPr bwMode="auto">
          <a:xfrm flipH="1">
            <a:off x="1676400" y="914400"/>
            <a:ext cx="76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60" name="Text Box 8"/>
          <p:cNvSpPr txBox="1">
            <a:spLocks noChangeArrowheads="1"/>
          </p:cNvSpPr>
          <p:nvPr/>
        </p:nvSpPr>
        <p:spPr bwMode="auto">
          <a:xfrm>
            <a:off x="457200" y="63246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Potentilla reptans</a:t>
            </a:r>
            <a:endParaRPr lang="en-GB" altLang="cs-CZ" sz="2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71600" y="609600"/>
            <a:ext cx="6324600" cy="5934075"/>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Pausas and Lavorel (2003)</a:t>
            </a:r>
          </a:p>
          <a:p>
            <a:pPr>
              <a:spcBef>
                <a:spcPct val="50000"/>
              </a:spcBef>
              <a:buFontTx/>
              <a:buNone/>
            </a:pPr>
            <a:r>
              <a:rPr lang="en-GB" altLang="cs-CZ" sz="2400"/>
              <a:t>Strategies in reaction to disturbances</a:t>
            </a:r>
          </a:p>
          <a:p>
            <a:pPr>
              <a:spcBef>
                <a:spcPct val="50000"/>
              </a:spcBef>
              <a:buFontTx/>
              <a:buNone/>
            </a:pPr>
            <a:r>
              <a:rPr lang="en-GB" altLang="cs-CZ" sz="2400"/>
              <a:t>Ability to survive on</a:t>
            </a:r>
            <a:r>
              <a:rPr lang="cs-CZ" altLang="cs-CZ" sz="2400"/>
              <a:t> the level of</a:t>
            </a:r>
            <a:endParaRPr lang="en-GB" altLang="cs-CZ" sz="2400"/>
          </a:p>
          <a:p>
            <a:pPr>
              <a:spcBef>
                <a:spcPct val="50000"/>
              </a:spcBef>
              <a:buFontTx/>
              <a:buNone/>
            </a:pPr>
            <a:r>
              <a:rPr lang="en-GB" altLang="cs-CZ" sz="2400"/>
              <a:t>Individual (resprouting, underground organs)</a:t>
            </a:r>
          </a:p>
          <a:p>
            <a:pPr>
              <a:spcBef>
                <a:spcPct val="50000"/>
              </a:spcBef>
              <a:buFontTx/>
              <a:buNone/>
            </a:pPr>
            <a:endParaRPr lang="en-GB" altLang="cs-CZ" sz="2400"/>
          </a:p>
          <a:p>
            <a:pPr>
              <a:spcBef>
                <a:spcPct val="50000"/>
              </a:spcBef>
              <a:buFontTx/>
              <a:buNone/>
            </a:pPr>
            <a:endParaRPr lang="en-GB" altLang="cs-CZ" sz="2400"/>
          </a:p>
          <a:p>
            <a:pPr>
              <a:spcBef>
                <a:spcPct val="50000"/>
              </a:spcBef>
              <a:buFontTx/>
              <a:buNone/>
            </a:pPr>
            <a:endParaRPr lang="en-GB" altLang="cs-CZ" sz="2400"/>
          </a:p>
          <a:p>
            <a:pPr>
              <a:spcBef>
                <a:spcPct val="50000"/>
              </a:spcBef>
              <a:buFontTx/>
              <a:buNone/>
            </a:pPr>
            <a:endParaRPr lang="en-GB" altLang="cs-CZ" sz="2400"/>
          </a:p>
          <a:p>
            <a:pPr>
              <a:spcBef>
                <a:spcPct val="50000"/>
              </a:spcBef>
              <a:buFontTx/>
              <a:buNone/>
            </a:pPr>
            <a:r>
              <a:rPr lang="en-GB" altLang="cs-CZ" sz="2400"/>
              <a:t>Population (permanent seed bank)</a:t>
            </a:r>
          </a:p>
          <a:p>
            <a:pPr>
              <a:spcBef>
                <a:spcPct val="50000"/>
              </a:spcBef>
              <a:buFontTx/>
              <a:buNone/>
            </a:pPr>
            <a:r>
              <a:rPr lang="en-GB" altLang="cs-CZ" sz="2400"/>
              <a:t>Community (how to survive competition)</a:t>
            </a:r>
          </a:p>
          <a:p>
            <a:pPr>
              <a:spcBef>
                <a:spcPct val="50000"/>
              </a:spcBef>
              <a:buFontTx/>
              <a:buNone/>
            </a:pPr>
            <a:r>
              <a:rPr lang="en-GB" altLang="cs-CZ" sz="2400"/>
              <a:t>Landscape (metapopulation - ability to disperse)</a:t>
            </a:r>
          </a:p>
        </p:txBody>
      </p:sp>
      <p:pic>
        <p:nvPicPr>
          <p:cNvPr id="50179" name="Picture 3" descr="resprou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67000"/>
            <a:ext cx="37671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219200" y="609600"/>
            <a:ext cx="6400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Large projects: Building the data bases of species traits:</a:t>
            </a:r>
          </a:p>
          <a:p>
            <a:pPr>
              <a:spcBef>
                <a:spcPct val="50000"/>
              </a:spcBef>
              <a:buFontTx/>
              <a:buNone/>
            </a:pPr>
            <a:r>
              <a:rPr lang="en-GB" altLang="cs-CZ" sz="2400"/>
              <a:t>(traits measured in unified manner)</a:t>
            </a:r>
          </a:p>
          <a:p>
            <a:pPr>
              <a:spcBef>
                <a:spcPct val="50000"/>
              </a:spcBef>
              <a:buFontTx/>
              <a:buNone/>
            </a:pPr>
            <a:r>
              <a:rPr lang="en-GB" altLang="cs-CZ" sz="2400"/>
              <a:t>Integrated Screening Program / LEDA </a:t>
            </a:r>
          </a:p>
          <a:p>
            <a:pPr>
              <a:spcBef>
                <a:spcPct val="50000"/>
              </a:spcBef>
              <a:buFontTx/>
              <a:buNone/>
            </a:pPr>
            <a:endParaRPr lang="en-GB" altLang="cs-CZ" sz="2400"/>
          </a:p>
          <a:p>
            <a:pPr>
              <a:spcBef>
                <a:spcPct val="50000"/>
              </a:spcBef>
              <a:buFontTx/>
              <a:buNone/>
            </a:pPr>
            <a:r>
              <a:rPr lang="en-GB" altLang="cs-CZ" sz="2400"/>
              <a:t>From easily measurable morphological traits </a:t>
            </a:r>
            <a:r>
              <a:rPr lang="cs-CZ" altLang="cs-CZ" sz="2400"/>
              <a:t>(soft traits) </a:t>
            </a:r>
            <a:r>
              <a:rPr lang="en-GB" altLang="cs-CZ" sz="2400"/>
              <a:t>to more functional traits (needing much more work</a:t>
            </a:r>
            <a:r>
              <a:rPr lang="cs-CZ" altLang="cs-CZ" sz="2400"/>
              <a:t> – hard traits</a:t>
            </a:r>
            <a:r>
              <a:rPr lang="en-GB" altLang="cs-CZ" sz="240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2672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25146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 Box 7"/>
          <p:cNvSpPr txBox="1">
            <a:spLocks noChangeArrowheads="1"/>
          </p:cNvSpPr>
          <p:nvPr/>
        </p:nvSpPr>
        <p:spPr bwMode="auto">
          <a:xfrm>
            <a:off x="1143000" y="3048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Cacti</a:t>
            </a:r>
          </a:p>
        </p:txBody>
      </p:sp>
      <p:sp>
        <p:nvSpPr>
          <p:cNvPr id="6149" name="Text Box 8"/>
          <p:cNvSpPr txBox="1">
            <a:spLocks noChangeArrowheads="1"/>
          </p:cNvSpPr>
          <p:nvPr/>
        </p:nvSpPr>
        <p:spPr bwMode="auto">
          <a:xfrm>
            <a:off x="5562600" y="381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non-cacti succulents</a:t>
            </a:r>
          </a:p>
        </p:txBody>
      </p:sp>
      <p:pic>
        <p:nvPicPr>
          <p:cNvPr id="6150" name="Picture 9" descr="Carne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38200"/>
            <a:ext cx="23225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barelkak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048000"/>
            <a:ext cx="223043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7772400" cy="914400"/>
          </a:xfrm>
        </p:spPr>
        <p:txBody>
          <a:bodyPr/>
          <a:lstStyle/>
          <a:p>
            <a:r>
              <a:rPr lang="cs-CZ" altLang="cs-CZ" sz="2800" smtClean="0"/>
              <a:t>http://www.leda-traitbase.org/LEDAportal/index.jsp</a:t>
            </a:r>
          </a:p>
        </p:txBody>
      </p:sp>
      <p:pic>
        <p:nvPicPr>
          <p:cNvPr id="5222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914400"/>
            <a:ext cx="9144000" cy="594360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cs-CZ" altLang="cs-CZ" sz="4000" smtClean="0"/>
              <a:t>http://www.ufz.de/biolflor/index.jsp</a:t>
            </a:r>
          </a:p>
        </p:txBody>
      </p:sp>
      <p:pic>
        <p:nvPicPr>
          <p:cNvPr id="5325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r="38235" b="40741"/>
          <a:stretch>
            <a:fillRect/>
          </a:stretch>
        </p:blipFill>
        <p:spPr>
          <a:xfrm>
            <a:off x="0" y="1600200"/>
            <a:ext cx="9144000" cy="5056188"/>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33400" y="152400"/>
            <a:ext cx="7772400" cy="1143000"/>
          </a:xfrm>
        </p:spPr>
        <p:txBody>
          <a:bodyPr/>
          <a:lstStyle/>
          <a:p>
            <a:r>
              <a:rPr lang="cs-CZ" altLang="cs-CZ" smtClean="0"/>
              <a:t>http://data.kew.org/sid/</a:t>
            </a:r>
          </a:p>
        </p:txBody>
      </p:sp>
      <p:pic>
        <p:nvPicPr>
          <p:cNvPr id="5427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066800"/>
            <a:ext cx="9144000" cy="5756275"/>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1143000"/>
          </a:xfrm>
        </p:spPr>
        <p:txBody>
          <a:bodyPr/>
          <a:lstStyle/>
          <a:p>
            <a:r>
              <a:rPr lang="cs-CZ" altLang="cs-CZ" smtClean="0"/>
              <a:t>http://clopla.butbn.cas.cz/</a:t>
            </a:r>
          </a:p>
        </p:txBody>
      </p:sp>
      <p:pic>
        <p:nvPicPr>
          <p:cNvPr id="5529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219200"/>
            <a:ext cx="9144000" cy="56388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143000"/>
          </a:xfrm>
        </p:spPr>
        <p:txBody>
          <a:bodyPr/>
          <a:lstStyle/>
          <a:p>
            <a:r>
              <a:rPr lang="cs-CZ" altLang="cs-CZ" sz="2800" smtClean="0"/>
              <a:t>Area of distribution as trait?</a:t>
            </a:r>
            <a:br>
              <a:rPr lang="cs-CZ" altLang="cs-CZ" sz="2800" smtClean="0"/>
            </a:br>
            <a:r>
              <a:rPr lang="cs-CZ" altLang="cs-CZ" sz="2800" smtClean="0"/>
              <a:t>http://www.fmnh.helsinki.fi/english/botany/afe/</a:t>
            </a:r>
          </a:p>
        </p:txBody>
      </p:sp>
      <p:pic>
        <p:nvPicPr>
          <p:cNvPr id="5632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r="20589"/>
          <a:stretch>
            <a:fillRect/>
          </a:stretch>
        </p:blipFill>
        <p:spPr>
          <a:xfrm>
            <a:off x="0" y="1143000"/>
            <a:ext cx="7620000" cy="56896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85800" y="152400"/>
            <a:ext cx="7772400" cy="1143000"/>
          </a:xfrm>
        </p:spPr>
        <p:txBody>
          <a:bodyPr/>
          <a:lstStyle/>
          <a:p>
            <a:r>
              <a:rPr lang="cs-CZ" altLang="en-US" smtClean="0"/>
              <a:t>Distinguish in analyses</a:t>
            </a:r>
            <a:endParaRPr lang="en-US" altLang="en-US" smtClean="0"/>
          </a:p>
        </p:txBody>
      </p:sp>
      <p:sp>
        <p:nvSpPr>
          <p:cNvPr id="3" name="Content Placeholder 2"/>
          <p:cNvSpPr>
            <a:spLocks noGrp="1"/>
          </p:cNvSpPr>
          <p:nvPr>
            <p:ph idx="1"/>
          </p:nvPr>
        </p:nvSpPr>
        <p:spPr>
          <a:xfrm>
            <a:off x="685800" y="1295400"/>
            <a:ext cx="7772400" cy="4114800"/>
          </a:xfrm>
        </p:spPr>
        <p:txBody>
          <a:bodyPr/>
          <a:lstStyle/>
          <a:p>
            <a:pPr marL="0" indent="0">
              <a:buFontTx/>
              <a:buNone/>
              <a:defRPr/>
            </a:pPr>
            <a:r>
              <a:rPr lang="cs-CZ" dirty="0" smtClean="0"/>
              <a:t>1- Traits – measurable at a single individual (or perhaps population)</a:t>
            </a:r>
          </a:p>
          <a:p>
            <a:pPr marL="0" indent="0">
              <a:buFontTx/>
              <a:buNone/>
              <a:defRPr/>
            </a:pPr>
            <a:r>
              <a:rPr lang="cs-CZ" dirty="0" smtClean="0"/>
              <a:t>2- Strategies – synthetic characteristics, based on mixture of trait information and </a:t>
            </a:r>
            <a:r>
              <a:rPr lang="cs-CZ" b="1" dirty="0" smtClean="0"/>
              <a:t>species habitat (ecological) preferences</a:t>
            </a:r>
          </a:p>
          <a:p>
            <a:pPr marL="0" indent="0">
              <a:buFontTx/>
              <a:buNone/>
              <a:defRPr/>
            </a:pPr>
            <a:r>
              <a:rPr lang="cs-CZ" b="1" dirty="0" smtClean="0"/>
              <a:t>3- </a:t>
            </a:r>
            <a:r>
              <a:rPr lang="cs-CZ" dirty="0" smtClean="0"/>
              <a:t>Indicator values - synthetic characteristics, based on </a:t>
            </a:r>
            <a:r>
              <a:rPr lang="cs-CZ" b="1" dirty="0" smtClean="0"/>
              <a:t>species habitat (ecological) preferences</a:t>
            </a:r>
          </a:p>
          <a:p>
            <a:pPr>
              <a:defRPr/>
            </a:pPr>
            <a:r>
              <a:rPr lang="cs-CZ" b="1" dirty="0" smtClean="0"/>
              <a:t>It is not valid to explain spedies habitat preferences by 2 and 3</a:t>
            </a:r>
          </a:p>
          <a:p>
            <a:pPr>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609600"/>
            <a:ext cx="7772400" cy="1524000"/>
          </a:xfrm>
        </p:spPr>
        <p:txBody>
          <a:bodyPr/>
          <a:lstStyle/>
          <a:p>
            <a:r>
              <a:rPr lang="cs-CZ" altLang="en-US" dirty="0" err="1" smtClean="0"/>
              <a:t>If</a:t>
            </a:r>
            <a:r>
              <a:rPr lang="cs-CZ" altLang="en-US" dirty="0" smtClean="0"/>
              <a:t> </a:t>
            </a:r>
            <a:r>
              <a:rPr lang="cs-CZ" altLang="en-US" dirty="0" err="1" smtClean="0"/>
              <a:t>you</a:t>
            </a:r>
            <a:r>
              <a:rPr lang="cs-CZ" altLang="en-US" dirty="0" smtClean="0"/>
              <a:t> </a:t>
            </a:r>
            <a:r>
              <a:rPr lang="cs-CZ" altLang="en-US" dirty="0" err="1" smtClean="0"/>
              <a:t>derive</a:t>
            </a:r>
            <a:r>
              <a:rPr lang="cs-CZ" altLang="en-US" dirty="0" smtClean="0"/>
              <a:t> </a:t>
            </a:r>
            <a:r>
              <a:rPr lang="cs-CZ" altLang="en-US" dirty="0" err="1" smtClean="0"/>
              <a:t>your</a:t>
            </a:r>
            <a:r>
              <a:rPr lang="cs-CZ" altLang="en-US" dirty="0" smtClean="0"/>
              <a:t> </a:t>
            </a:r>
            <a:r>
              <a:rPr lang="cs-CZ" altLang="en-US" dirty="0" err="1" smtClean="0"/>
              <a:t>strategy</a:t>
            </a:r>
            <a:r>
              <a:rPr lang="cs-CZ" altLang="en-US" dirty="0" smtClean="0"/>
              <a:t> </a:t>
            </a:r>
            <a:r>
              <a:rPr lang="cs-CZ" altLang="en-US" dirty="0" err="1" smtClean="0"/>
              <a:t>exclusively</a:t>
            </a:r>
            <a:r>
              <a:rPr lang="cs-CZ" altLang="en-US" dirty="0" smtClean="0"/>
              <a:t> </a:t>
            </a:r>
            <a:r>
              <a:rPr lang="cs-CZ" altLang="en-US" dirty="0" err="1" smtClean="0"/>
              <a:t>from</a:t>
            </a:r>
            <a:r>
              <a:rPr lang="cs-CZ" altLang="en-US" dirty="0" smtClean="0"/>
              <a:t> </a:t>
            </a:r>
            <a:r>
              <a:rPr lang="cs-CZ" altLang="en-US" dirty="0" err="1" smtClean="0"/>
              <a:t>the</a:t>
            </a:r>
            <a:r>
              <a:rPr lang="cs-CZ" altLang="en-US" dirty="0" smtClean="0"/>
              <a:t> </a:t>
            </a:r>
            <a:r>
              <a:rPr lang="cs-CZ" altLang="en-US" dirty="0" err="1" smtClean="0"/>
              <a:t>measured</a:t>
            </a:r>
            <a:r>
              <a:rPr lang="cs-CZ" altLang="en-US" dirty="0" smtClean="0"/>
              <a:t> </a:t>
            </a:r>
            <a:r>
              <a:rPr lang="cs-CZ" altLang="en-US" dirty="0" err="1" smtClean="0"/>
              <a:t>traits</a:t>
            </a:r>
            <a:r>
              <a:rPr lang="en-US" altLang="en-US" dirty="0" smtClean="0"/>
              <a:t/>
            </a:r>
            <a:br>
              <a:rPr lang="en-US" altLang="en-US" dirty="0" smtClean="0"/>
            </a:br>
            <a:endParaRPr lang="en-US" altLang="en-US" dirty="0" smtClean="0"/>
          </a:p>
        </p:txBody>
      </p:sp>
      <p:sp>
        <p:nvSpPr>
          <p:cNvPr id="59395" name="Content Placeholder 2"/>
          <p:cNvSpPr>
            <a:spLocks noGrp="1"/>
          </p:cNvSpPr>
          <p:nvPr>
            <p:ph idx="1"/>
          </p:nvPr>
        </p:nvSpPr>
        <p:spPr>
          <a:xfrm>
            <a:off x="533400" y="2209800"/>
            <a:ext cx="8305800" cy="4267200"/>
          </a:xfrm>
        </p:spPr>
        <p:txBody>
          <a:bodyPr/>
          <a:lstStyle/>
          <a:p>
            <a:r>
              <a:rPr lang="cs-CZ" altLang="en-US" dirty="0" err="1" smtClean="0"/>
              <a:t>e.g</a:t>
            </a:r>
            <a:r>
              <a:rPr lang="cs-CZ" altLang="en-US" dirty="0" smtClean="0"/>
              <a:t>. </a:t>
            </a:r>
            <a:r>
              <a:rPr lang="cs-CZ" altLang="en-US" dirty="0" err="1" smtClean="0"/>
              <a:t>the</a:t>
            </a:r>
            <a:r>
              <a:rPr lang="cs-CZ" altLang="en-US" dirty="0" smtClean="0"/>
              <a:t> </a:t>
            </a:r>
            <a:r>
              <a:rPr lang="cs-CZ" altLang="en-US" dirty="0" err="1" smtClean="0"/>
              <a:t>first</a:t>
            </a:r>
            <a:r>
              <a:rPr lang="cs-CZ" altLang="en-US" dirty="0" smtClean="0"/>
              <a:t> and second PCA axis </a:t>
            </a:r>
            <a:r>
              <a:rPr lang="cs-CZ" altLang="en-US" dirty="0" err="1" smtClean="0"/>
              <a:t>of</a:t>
            </a:r>
            <a:r>
              <a:rPr lang="cs-CZ" altLang="en-US" dirty="0" smtClean="0"/>
              <a:t> </a:t>
            </a:r>
            <a:r>
              <a:rPr lang="cs-CZ" altLang="en-US" dirty="0" err="1" smtClean="0"/>
              <a:t>the</a:t>
            </a:r>
            <a:r>
              <a:rPr lang="cs-CZ" altLang="en-US" dirty="0" smtClean="0"/>
              <a:t> species x </a:t>
            </a:r>
            <a:r>
              <a:rPr lang="cs-CZ" altLang="en-US" dirty="0" err="1" smtClean="0"/>
              <a:t>trait</a:t>
            </a:r>
            <a:r>
              <a:rPr lang="cs-CZ" altLang="en-US" dirty="0" smtClean="0"/>
              <a:t> matrix</a:t>
            </a:r>
          </a:p>
          <a:p>
            <a:r>
              <a:rPr lang="en-US" dirty="0" smtClean="0"/>
              <a:t>Or Pierce </a:t>
            </a:r>
            <a:r>
              <a:rPr lang="en-US" dirty="0"/>
              <a:t>S</a:t>
            </a:r>
            <a:r>
              <a:rPr lang="en-US" dirty="0" smtClean="0"/>
              <a:t>. et al. (</a:t>
            </a:r>
            <a:r>
              <a:rPr lang="en-US" dirty="0"/>
              <a:t>2017) A global method for calculating plant CSR ecological strategies applied across biomes world-wide. – Functional Ecology 31: 444–457</a:t>
            </a:r>
            <a:endParaRPr lang="cs-CZ" altLang="en-US" dirty="0" smtClean="0"/>
          </a:p>
          <a:p>
            <a:pPr marL="0" indent="0">
              <a:buNone/>
            </a:pPr>
            <a:r>
              <a:rPr lang="cs-CZ" altLang="en-US" dirty="0" smtClean="0"/>
              <a:t>NO PROBLEM to use </a:t>
            </a:r>
            <a:r>
              <a:rPr lang="cs-CZ" altLang="en-US" dirty="0" err="1" smtClean="0"/>
              <a:t>the</a:t>
            </a:r>
            <a:r>
              <a:rPr lang="cs-CZ" altLang="en-US" dirty="0" smtClean="0"/>
              <a:t> </a:t>
            </a:r>
            <a:r>
              <a:rPr lang="en-US" altLang="en-US" dirty="0" smtClean="0"/>
              <a:t>results</a:t>
            </a:r>
            <a:r>
              <a:rPr lang="cs-CZ" altLang="en-US" dirty="0" smtClean="0"/>
              <a:t> </a:t>
            </a:r>
            <a:r>
              <a:rPr lang="cs-CZ" altLang="en-US" dirty="0" smtClean="0"/>
              <a:t>to </a:t>
            </a:r>
            <a:r>
              <a:rPr lang="cs-CZ" altLang="en-US" dirty="0" err="1" smtClean="0"/>
              <a:t>explain</a:t>
            </a:r>
            <a:r>
              <a:rPr lang="cs-CZ" altLang="en-US" dirty="0" smtClean="0"/>
              <a:t> species habitat </a:t>
            </a:r>
            <a:r>
              <a:rPr lang="cs-CZ" altLang="en-US" dirty="0" err="1" smtClean="0"/>
              <a:t>preferences</a:t>
            </a:r>
            <a:r>
              <a:rPr lang="cs-CZ" altLang="en-US" dirty="0" smtClean="0"/>
              <a:t> – </a:t>
            </a:r>
            <a:r>
              <a:rPr lang="cs-CZ" altLang="en-US" dirty="0" err="1" smtClean="0"/>
              <a:t>there</a:t>
            </a:r>
            <a:r>
              <a:rPr lang="cs-CZ" altLang="en-US" dirty="0" smtClean="0"/>
              <a:t> </a:t>
            </a:r>
            <a:r>
              <a:rPr lang="cs-CZ" altLang="en-US" dirty="0" err="1" smtClean="0"/>
              <a:t>cannot</a:t>
            </a:r>
            <a:r>
              <a:rPr lang="cs-CZ" altLang="en-US" dirty="0" smtClean="0"/>
              <a:t> </a:t>
            </a:r>
            <a:r>
              <a:rPr lang="cs-CZ" altLang="en-US" dirty="0" err="1" smtClean="0"/>
              <a:t>be</a:t>
            </a:r>
            <a:r>
              <a:rPr lang="cs-CZ" altLang="en-US" dirty="0" smtClean="0"/>
              <a:t> </a:t>
            </a:r>
            <a:r>
              <a:rPr lang="cs-CZ" altLang="en-US" dirty="0" err="1" smtClean="0"/>
              <a:t>any</a:t>
            </a:r>
            <a:r>
              <a:rPr lang="cs-CZ" altLang="en-US" dirty="0" smtClean="0"/>
              <a:t> </a:t>
            </a:r>
            <a:r>
              <a:rPr lang="cs-CZ" altLang="en-US" dirty="0" err="1" smtClean="0"/>
              <a:t>circular</a:t>
            </a:r>
            <a:r>
              <a:rPr lang="cs-CZ" altLang="en-US" dirty="0" smtClean="0"/>
              <a:t> </a:t>
            </a:r>
            <a:r>
              <a:rPr lang="cs-CZ" altLang="en-US" dirty="0" err="1" smtClean="0"/>
              <a:t>reasoning</a:t>
            </a:r>
            <a:endParaRPr lang="en-US" altLang="en-US" dirty="0"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cs-CZ" altLang="en-US" dirty="0" smtClean="0"/>
              <a:t>Area </a:t>
            </a:r>
            <a:r>
              <a:rPr lang="cs-CZ" altLang="en-US" dirty="0" err="1" smtClean="0"/>
              <a:t>of</a:t>
            </a:r>
            <a:r>
              <a:rPr lang="cs-CZ" altLang="en-US" dirty="0" smtClean="0"/>
              <a:t> </a:t>
            </a:r>
            <a:r>
              <a:rPr lang="cs-CZ" altLang="en-US" dirty="0" err="1" smtClean="0"/>
              <a:t>distribution</a:t>
            </a:r>
            <a:endParaRPr lang="en-US" altLang="en-US" dirty="0" smtClean="0"/>
          </a:p>
        </p:txBody>
      </p:sp>
      <p:sp>
        <p:nvSpPr>
          <p:cNvPr id="60419" name="Content Placeholder 2"/>
          <p:cNvSpPr>
            <a:spLocks noGrp="1"/>
          </p:cNvSpPr>
          <p:nvPr>
            <p:ph idx="1"/>
          </p:nvPr>
        </p:nvSpPr>
        <p:spPr/>
        <p:txBody>
          <a:bodyPr/>
          <a:lstStyle/>
          <a:p>
            <a:r>
              <a:rPr lang="cs-CZ" altLang="en-US" dirty="0" err="1" smtClean="0"/>
              <a:t>Is</a:t>
            </a:r>
            <a:r>
              <a:rPr lang="cs-CZ" altLang="en-US" dirty="0" smtClean="0"/>
              <a:t> </a:t>
            </a:r>
            <a:r>
              <a:rPr lang="cs-CZ" altLang="en-US" dirty="0" smtClean="0"/>
              <a:t>n</a:t>
            </a:r>
            <a:r>
              <a:rPr lang="en-US" altLang="en-US" dirty="0" smtClean="0"/>
              <a:t>o</a:t>
            </a:r>
            <a:r>
              <a:rPr lang="cs-CZ" altLang="en-US" dirty="0" smtClean="0"/>
              <a:t>t </a:t>
            </a:r>
            <a:r>
              <a:rPr lang="cs-CZ" altLang="en-US" dirty="0" smtClean="0"/>
              <a:t>a </a:t>
            </a:r>
            <a:r>
              <a:rPr lang="cs-CZ" altLang="en-US" dirty="0" err="1" smtClean="0"/>
              <a:t>trait</a:t>
            </a:r>
            <a:r>
              <a:rPr lang="cs-CZ" altLang="en-US" dirty="0" smtClean="0"/>
              <a:t>, but </a:t>
            </a:r>
            <a:r>
              <a:rPr lang="cs-CZ" altLang="en-US" dirty="0" err="1" smtClean="0"/>
              <a:t>is</a:t>
            </a:r>
            <a:r>
              <a:rPr lang="cs-CZ" altLang="en-US" dirty="0" smtClean="0"/>
              <a:t> </a:t>
            </a:r>
            <a:r>
              <a:rPr lang="cs-CZ" altLang="en-US" dirty="0" err="1" smtClean="0"/>
              <a:t>valuable</a:t>
            </a:r>
            <a:r>
              <a:rPr lang="cs-CZ" altLang="en-US" dirty="0" smtClean="0"/>
              <a:t> </a:t>
            </a:r>
            <a:r>
              <a:rPr lang="cs-CZ" altLang="en-US" dirty="0" err="1" smtClean="0"/>
              <a:t>information</a:t>
            </a:r>
            <a:r>
              <a:rPr lang="cs-CZ" altLang="en-US" dirty="0" smtClean="0"/>
              <a:t> </a:t>
            </a:r>
            <a:r>
              <a:rPr lang="cs-CZ" altLang="en-US" dirty="0" err="1" smtClean="0"/>
              <a:t>about</a:t>
            </a:r>
            <a:r>
              <a:rPr lang="cs-CZ" altLang="en-US" dirty="0" smtClean="0"/>
              <a:t> a </a:t>
            </a:r>
            <a:r>
              <a:rPr lang="cs-CZ" altLang="en-US" dirty="0" smtClean="0"/>
              <a:t>species</a:t>
            </a:r>
            <a:r>
              <a:rPr lang="en-US" altLang="en-US" dirty="0" smtClean="0"/>
              <a:t>, size of which need not be necessarily mathematically dependent on the habitat preferences</a:t>
            </a:r>
            <a:endParaRPr lang="cs-CZ" altLang="en-US" dirty="0" smtClean="0"/>
          </a:p>
          <a:p>
            <a:endParaRPr lang="cs-CZ" altLang="en-US" dirty="0" smtClean="0"/>
          </a:p>
          <a:p>
            <a:r>
              <a:rPr lang="cs-CZ" altLang="en-US" dirty="0" err="1" smtClean="0"/>
              <a:t>Valid</a:t>
            </a:r>
            <a:r>
              <a:rPr lang="cs-CZ" altLang="en-US" dirty="0" smtClean="0"/>
              <a:t> </a:t>
            </a:r>
            <a:r>
              <a:rPr lang="cs-CZ" altLang="en-US" dirty="0" err="1" smtClean="0"/>
              <a:t>hypotheses</a:t>
            </a:r>
            <a:r>
              <a:rPr lang="cs-CZ" altLang="en-US" dirty="0" smtClean="0"/>
              <a:t> </a:t>
            </a:r>
            <a:r>
              <a:rPr lang="cs-CZ" altLang="en-US" dirty="0" err="1" smtClean="0"/>
              <a:t>about</a:t>
            </a:r>
            <a:r>
              <a:rPr lang="cs-CZ" altLang="en-US" dirty="0" smtClean="0"/>
              <a:t> </a:t>
            </a:r>
            <a:r>
              <a:rPr lang="cs-CZ" altLang="en-US" dirty="0" err="1" smtClean="0"/>
              <a:t>relationship</a:t>
            </a:r>
            <a:r>
              <a:rPr lang="cs-CZ" altLang="en-US" dirty="0" smtClean="0"/>
              <a:t> </a:t>
            </a:r>
            <a:r>
              <a:rPr lang="cs-CZ" altLang="en-US" dirty="0" err="1" smtClean="0"/>
              <a:t>between</a:t>
            </a:r>
            <a:r>
              <a:rPr lang="cs-CZ" altLang="en-US" dirty="0" smtClean="0"/>
              <a:t> habitat </a:t>
            </a:r>
            <a:r>
              <a:rPr lang="cs-CZ" altLang="en-US" dirty="0" err="1" smtClean="0"/>
              <a:t>preferences</a:t>
            </a:r>
            <a:r>
              <a:rPr lang="cs-CZ" altLang="en-US" dirty="0" smtClean="0"/>
              <a:t> and area </a:t>
            </a:r>
            <a:r>
              <a:rPr lang="cs-CZ" altLang="en-US" dirty="0" err="1" smtClean="0"/>
              <a:t>of</a:t>
            </a:r>
            <a:r>
              <a:rPr lang="cs-CZ" altLang="en-US" dirty="0" smtClean="0"/>
              <a:t> </a:t>
            </a:r>
            <a:r>
              <a:rPr lang="cs-CZ" altLang="en-US" dirty="0" err="1" smtClean="0"/>
              <a:t>distribution</a:t>
            </a:r>
            <a:r>
              <a:rPr lang="cs-CZ" altLang="en-US" dirty="0" smtClean="0"/>
              <a:t>, </a:t>
            </a:r>
            <a:r>
              <a:rPr lang="cs-CZ" altLang="en-US" dirty="0" err="1" smtClean="0"/>
              <a:t>or</a:t>
            </a:r>
            <a:r>
              <a:rPr lang="cs-CZ" altLang="en-US" dirty="0" smtClean="0"/>
              <a:t> </a:t>
            </a:r>
            <a:r>
              <a:rPr lang="cs-CZ" altLang="en-US" dirty="0" err="1" smtClean="0"/>
              <a:t>about</a:t>
            </a:r>
            <a:r>
              <a:rPr lang="cs-CZ" altLang="en-US" dirty="0" smtClean="0"/>
              <a:t> </a:t>
            </a:r>
            <a:r>
              <a:rPr lang="cs-CZ" altLang="en-US" dirty="0" err="1" smtClean="0"/>
              <a:t>traits</a:t>
            </a:r>
            <a:r>
              <a:rPr lang="cs-CZ" altLang="en-US" dirty="0" smtClean="0"/>
              <a:t> and area </a:t>
            </a:r>
            <a:r>
              <a:rPr lang="cs-CZ" altLang="en-US" dirty="0" err="1" smtClean="0"/>
              <a:t>of</a:t>
            </a:r>
            <a:r>
              <a:rPr lang="cs-CZ" altLang="en-US" dirty="0" smtClean="0"/>
              <a:t> </a:t>
            </a:r>
            <a:r>
              <a:rPr lang="cs-CZ" altLang="en-US" dirty="0" err="1" smtClean="0"/>
              <a:t>distribution</a:t>
            </a:r>
            <a:endParaRPr lang="en-US" altLang="en-US"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l="20819" t="13254" r="33664" b="25485"/>
          <a:stretch>
            <a:fillRect/>
          </a:stretch>
        </p:blipFill>
        <p:spPr bwMode="auto">
          <a:xfrm>
            <a:off x="1143000" y="0"/>
            <a:ext cx="5549900" cy="597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TextBox 1"/>
          <p:cNvSpPr txBox="1">
            <a:spLocks noChangeArrowheads="1"/>
          </p:cNvSpPr>
          <p:nvPr/>
        </p:nvSpPr>
        <p:spPr bwMode="auto">
          <a:xfrm>
            <a:off x="381000" y="304800"/>
            <a:ext cx="190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Closed forest</a:t>
            </a:r>
            <a:endParaRPr lang="en-US" altLang="en-US" sz="2400"/>
          </a:p>
        </p:txBody>
      </p:sp>
      <p:sp>
        <p:nvSpPr>
          <p:cNvPr id="61444" name="TextBox 2"/>
          <p:cNvSpPr txBox="1">
            <a:spLocks noChangeArrowheads="1"/>
          </p:cNvSpPr>
          <p:nvPr/>
        </p:nvSpPr>
        <p:spPr bwMode="auto">
          <a:xfrm>
            <a:off x="381000" y="4495800"/>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Disturbed places</a:t>
            </a:r>
            <a:endParaRPr lang="en-US" altLang="en-US" sz="2400"/>
          </a:p>
        </p:txBody>
      </p:sp>
      <p:sp>
        <p:nvSpPr>
          <p:cNvPr id="61445" name="TextBox 3"/>
          <p:cNvSpPr txBox="1">
            <a:spLocks noChangeArrowheads="1"/>
          </p:cNvSpPr>
          <p:nvPr/>
        </p:nvSpPr>
        <p:spPr bwMode="auto">
          <a:xfrm>
            <a:off x="131763" y="5964238"/>
            <a:ext cx="9296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400"/>
              <a:t>Relationship between species geographical range (1 – endemic, 6- cosmopolitan) and habitat preferences on the forest disturbance gradient</a:t>
            </a:r>
            <a:endParaRPr lang="en-US" altLang="en-US" sz="2400"/>
          </a:p>
        </p:txBody>
      </p:sp>
      <p:sp>
        <p:nvSpPr>
          <p:cNvPr id="61446" name="TextBox 4"/>
          <p:cNvSpPr txBox="1">
            <a:spLocks noChangeArrowheads="1"/>
          </p:cNvSpPr>
          <p:nvPr/>
        </p:nvSpPr>
        <p:spPr bwMode="auto">
          <a:xfrm>
            <a:off x="6692900" y="534988"/>
            <a:ext cx="22225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t>Spitzer, K., Novotny, V., Tonner, M., &amp; Leps, J. (1993). Habitat preferences, distribution and seasonality of the butterflies(Lepidoptera, Papilionoidea) in a montane tropical rain forest, Vietnam. </a:t>
            </a:r>
            <a:r>
              <a:rPr lang="en-US" altLang="en-US" sz="2000" i="1"/>
              <a:t>Journal of Biogeography</a:t>
            </a:r>
            <a:r>
              <a:rPr lang="en-US" altLang="en-US" sz="2000"/>
              <a:t>, </a:t>
            </a:r>
            <a:r>
              <a:rPr lang="en-US" altLang="en-US" sz="2000" i="1"/>
              <a:t>20</a:t>
            </a:r>
            <a:r>
              <a:rPr lang="en-US" altLang="en-US" sz="2000"/>
              <a:t>(1), 109-121.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03564"/>
            <a:ext cx="314483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1027"/>
          <p:cNvSpPr txBox="1">
            <a:spLocks noChangeArrowheads="1"/>
          </p:cNvSpPr>
          <p:nvPr/>
        </p:nvSpPr>
        <p:spPr bwMode="auto">
          <a:xfrm>
            <a:off x="762000" y="3810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Salix retusa</a:t>
            </a:r>
          </a:p>
        </p:txBody>
      </p:sp>
      <p:pic>
        <p:nvPicPr>
          <p:cNvPr id="7172"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3386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1029"/>
          <p:cNvSpPr txBox="1">
            <a:spLocks noChangeArrowheads="1"/>
          </p:cNvSpPr>
          <p:nvPr/>
        </p:nvSpPr>
        <p:spPr bwMode="auto">
          <a:xfrm>
            <a:off x="4724400" y="3810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Salix capraea</a:t>
            </a:r>
          </a:p>
        </p:txBody>
      </p:sp>
      <p:sp>
        <p:nvSpPr>
          <p:cNvPr id="6" name="Text Box 1031"/>
          <p:cNvSpPr txBox="1">
            <a:spLocks noChangeArrowheads="1"/>
          </p:cNvSpPr>
          <p:nvPr/>
        </p:nvSpPr>
        <p:spPr bwMode="auto">
          <a:xfrm>
            <a:off x="0" y="6236278"/>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50000"/>
              </a:spcBef>
              <a:buFontTx/>
              <a:buNone/>
            </a:pPr>
            <a:r>
              <a:rPr lang="en-GB" altLang="cs-CZ" sz="2000" dirty="0" smtClean="0"/>
              <a:t>Phylogenetically closely related </a:t>
            </a:r>
            <a:r>
              <a:rPr lang="cs-CZ" altLang="cs-CZ" sz="2000" dirty="0" smtClean="0"/>
              <a:t>(</a:t>
            </a:r>
            <a:r>
              <a:rPr lang="en-US" altLang="cs-CZ" sz="2000" dirty="0" smtClean="0"/>
              <a:t>common ancestor 500 000yrs)</a:t>
            </a:r>
            <a:r>
              <a:rPr lang="cs-CZ" altLang="cs-CZ" sz="2000" dirty="0" smtClean="0"/>
              <a:t> </a:t>
            </a:r>
            <a:r>
              <a:rPr lang="en-US" altLang="cs-CZ" sz="2000" dirty="0" smtClean="0"/>
              <a:t>functionally very different</a:t>
            </a:r>
            <a:endParaRPr lang="en-GB" altLang="cs-CZ"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cs-CZ" altLang="cs-CZ" smtClean="0"/>
              <a:t>Succession</a:t>
            </a:r>
          </a:p>
        </p:txBody>
      </p:sp>
      <p:sp>
        <p:nvSpPr>
          <p:cNvPr id="62467" name="Rectangle 3"/>
          <p:cNvSpPr>
            <a:spLocks noGrp="1" noChangeArrowheads="1"/>
          </p:cNvSpPr>
          <p:nvPr>
            <p:ph type="body" idx="1"/>
          </p:nvPr>
        </p:nvSpPr>
        <p:spPr/>
        <p:txBody>
          <a:bodyPr/>
          <a:lstStyle/>
          <a:p>
            <a:r>
              <a:rPr lang="cs-CZ" altLang="cs-CZ" smtClean="0"/>
              <a:t>Some theory first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609600"/>
            <a:ext cx="7772400" cy="1524000"/>
          </a:xfrm>
        </p:spPr>
        <p:txBody>
          <a:bodyPr/>
          <a:lstStyle/>
          <a:p>
            <a:r>
              <a:rPr lang="en-US" altLang="cs-CZ" sz="3600" smtClean="0">
                <a:solidFill>
                  <a:schemeClr val="tx1"/>
                </a:solidFill>
                <a:latin typeface="Arial" panose="020B0604020202020204" pitchFamily="34" charset="0"/>
              </a:rPr>
              <a:t>What causes successional development</a:t>
            </a:r>
            <a:r>
              <a:rPr lang="cs-CZ" altLang="cs-CZ" sz="3600" smtClean="0">
                <a:solidFill>
                  <a:schemeClr val="tx1"/>
                </a:solidFill>
                <a:latin typeface="Arial" panose="020B0604020202020204" pitchFamily="34" charset="0"/>
              </a:rPr>
              <a:t>?</a:t>
            </a:r>
            <a:br>
              <a:rPr lang="cs-CZ" altLang="cs-CZ" sz="3600" smtClean="0">
                <a:solidFill>
                  <a:schemeClr val="tx1"/>
                </a:solidFill>
                <a:latin typeface="Arial" panose="020B0604020202020204" pitchFamily="34" charset="0"/>
              </a:rPr>
            </a:br>
            <a:r>
              <a:rPr lang="cs-CZ" altLang="cs-CZ" sz="2000" smtClean="0"/>
              <a:t>PLANT SUCCESSION: LIFE HISTORY AND COMPETITION</a:t>
            </a:r>
            <a:br>
              <a:rPr lang="cs-CZ" altLang="cs-CZ" sz="2000" smtClean="0"/>
            </a:br>
            <a:r>
              <a:rPr lang="cs-CZ" altLang="cs-CZ" sz="2000" smtClean="0"/>
              <a:t>MICHAEL HUSTON AND THOMAS SMITH</a:t>
            </a:r>
            <a:r>
              <a:rPr lang="cs-CZ" altLang="cs-CZ" sz="2000" smtClean="0">
                <a:latin typeface="Arial" panose="020B0604020202020204" pitchFamily="34" charset="0"/>
              </a:rPr>
              <a:t/>
            </a:r>
            <a:br>
              <a:rPr lang="cs-CZ" altLang="cs-CZ" sz="2000" smtClean="0">
                <a:latin typeface="Arial" panose="020B0604020202020204" pitchFamily="34" charset="0"/>
              </a:rPr>
            </a:br>
            <a:r>
              <a:rPr lang="cs-CZ" altLang="cs-CZ" sz="2000" smtClean="0"/>
              <a:t>The American Naturalist 1987</a:t>
            </a:r>
            <a:r>
              <a:rPr lang="cs-CZ" altLang="cs-CZ" sz="3600" smtClean="0"/>
              <a:t/>
            </a:r>
            <a:br>
              <a:rPr lang="cs-CZ" altLang="cs-CZ" sz="3600" smtClean="0"/>
            </a:br>
            <a:endParaRPr lang="en-GB" altLang="cs-CZ" sz="3600" smtClean="0"/>
          </a:p>
        </p:txBody>
      </p:sp>
      <p:sp>
        <p:nvSpPr>
          <p:cNvPr id="40963" name="Rectangle 3"/>
          <p:cNvSpPr>
            <a:spLocks noGrp="1" noChangeArrowheads="1"/>
          </p:cNvSpPr>
          <p:nvPr>
            <p:ph type="body" idx="1"/>
          </p:nvPr>
        </p:nvSpPr>
        <p:spPr>
          <a:xfrm>
            <a:off x="533400" y="2286000"/>
            <a:ext cx="7772400" cy="4114800"/>
          </a:xfrm>
        </p:spPr>
        <p:txBody>
          <a:bodyPr/>
          <a:lstStyle/>
          <a:p>
            <a:r>
              <a:rPr lang="en-GB" altLang="cs-CZ" sz="2000" smtClean="0"/>
              <a:t>1. Competition between individuals for resources occurs in all plant communities, although both the relevant resources and the intensity of competitive interactions may change through time and between communities.</a:t>
            </a:r>
          </a:p>
          <a:p>
            <a:r>
              <a:rPr lang="en-GB" altLang="cs-CZ" sz="2000" smtClean="0"/>
              <a:t>2. Plants alter their environment in such a way that the relative availabilities of resources change, altering the criteria for competitive success.</a:t>
            </a:r>
          </a:p>
          <a:p>
            <a:r>
              <a:rPr lang="en-GB" altLang="cs-CZ" sz="2000" smtClean="0"/>
              <a:t>3. Physiological and energetic constraints prevent any species from maximizing competitive ability for all circumstances. This produces an inverse correlation between certain groups of traits such that relative competitive abilities change over a range of environmental conditions.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additive="base">
                                        <p:cTn id="13"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1" end="1"/>
                                            </p:txEl>
                                          </p:spTgt>
                                        </p:tgtEl>
                                        <p:attrNameLst>
                                          <p:attrName>style.visibility</p:attrName>
                                        </p:attrNameLst>
                                      </p:cBhvr>
                                      <p:to>
                                        <p:strVal val="visible"/>
                                      </p:to>
                                    </p:set>
                                    <p:anim calcmode="lin" valueType="num">
                                      <p:cBhvr additive="base">
                                        <p:cTn id="19"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2" end="2"/>
                                            </p:txEl>
                                          </p:spTgt>
                                        </p:tgtEl>
                                        <p:attrNameLst>
                                          <p:attrName>style.visibility</p:attrName>
                                        </p:attrNameLst>
                                      </p:cBhvr>
                                      <p:to>
                                        <p:strVal val="visible"/>
                                      </p:to>
                                    </p:set>
                                    <p:anim calcmode="lin" valueType="num">
                                      <p:cBhvr additive="base">
                                        <p:cTn id="25"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447800" y="5334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Tilman’s tradeoffs important for succession</a:t>
            </a:r>
          </a:p>
        </p:txBody>
      </p:sp>
      <p:sp>
        <p:nvSpPr>
          <p:cNvPr id="64515" name="Text Box 4"/>
          <p:cNvSpPr txBox="1">
            <a:spLocks noChangeArrowheads="1"/>
          </p:cNvSpPr>
          <p:nvPr/>
        </p:nvSpPr>
        <p:spPr bwMode="auto">
          <a:xfrm>
            <a:off x="1371600" y="1905000"/>
            <a:ext cx="62484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1. The colonization - nutrient competition</a:t>
            </a:r>
          </a:p>
          <a:p>
            <a:pPr>
              <a:spcBef>
                <a:spcPct val="50000"/>
              </a:spcBef>
              <a:buFontTx/>
              <a:buNone/>
            </a:pPr>
            <a:r>
              <a:rPr lang="en-GB" altLang="cs-CZ" sz="2400"/>
              <a:t>2. The colonization - light competition</a:t>
            </a:r>
          </a:p>
          <a:p>
            <a:pPr>
              <a:spcBef>
                <a:spcPct val="50000"/>
              </a:spcBef>
              <a:buFontTx/>
              <a:buNone/>
            </a:pPr>
            <a:r>
              <a:rPr lang="en-GB" altLang="cs-CZ" sz="2400"/>
              <a:t>3. The colonization - herbivory defense</a:t>
            </a:r>
          </a:p>
          <a:p>
            <a:pPr>
              <a:spcBef>
                <a:spcPct val="50000"/>
              </a:spcBef>
              <a:buFontTx/>
              <a:buNone/>
            </a:pPr>
            <a:r>
              <a:rPr lang="en-GB" altLang="cs-CZ" sz="2400"/>
              <a:t>4. The nutrient - light ratio (resource ratio)</a:t>
            </a:r>
          </a:p>
          <a:p>
            <a:pPr>
              <a:spcBef>
                <a:spcPct val="50000"/>
              </a:spcBef>
              <a:buFontTx/>
              <a:buNone/>
            </a:pPr>
            <a:r>
              <a:rPr lang="en-GB" altLang="cs-CZ" sz="2400"/>
              <a:t>5. The herbivory - nutrient competition</a:t>
            </a:r>
          </a:p>
          <a:p>
            <a:pPr>
              <a:spcBef>
                <a:spcPct val="50000"/>
              </a:spcBef>
              <a:buFontTx/>
              <a:buNone/>
            </a:pPr>
            <a:r>
              <a:rPr lang="en-GB" altLang="cs-CZ" sz="2400"/>
              <a:t>6. The herbivory - light competition</a:t>
            </a:r>
          </a:p>
          <a:p>
            <a:pPr>
              <a:spcBef>
                <a:spcPct val="50000"/>
              </a:spcBef>
              <a:buFontTx/>
              <a:buNone/>
            </a:pPr>
            <a:r>
              <a:rPr lang="en-GB" altLang="cs-CZ" sz="2400"/>
              <a:t>7. Maximal growth rate tradeoffs</a:t>
            </a:r>
          </a:p>
          <a:p>
            <a:pPr>
              <a:spcBef>
                <a:spcPct val="50000"/>
              </a:spcBef>
              <a:buFontTx/>
              <a:buNone/>
            </a:pPr>
            <a:endParaRPr lang="en-GB" altLang="cs-CZ" sz="24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85800" y="4572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For differen</a:t>
            </a:r>
            <a:r>
              <a:rPr lang="en-US" altLang="cs-CZ" sz="2400"/>
              <a:t>t</a:t>
            </a:r>
            <a:r>
              <a:rPr lang="en-GB" altLang="cs-CZ" sz="2400"/>
              <a:t> successional series, different tradeoffs are important:</a:t>
            </a:r>
          </a:p>
        </p:txBody>
      </p:sp>
      <p:sp>
        <p:nvSpPr>
          <p:cNvPr id="65539" name="Text Box 3"/>
          <p:cNvSpPr txBox="1">
            <a:spLocks noChangeArrowheads="1"/>
          </p:cNvSpPr>
          <p:nvPr/>
        </p:nvSpPr>
        <p:spPr bwMode="auto">
          <a:xfrm>
            <a:off x="533400" y="1828800"/>
            <a:ext cx="8229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Example: Presence of seedbank:</a:t>
            </a:r>
          </a:p>
          <a:p>
            <a:pPr>
              <a:spcBef>
                <a:spcPct val="50000"/>
              </a:spcBef>
              <a:buFontTx/>
              <a:buNone/>
            </a:pPr>
            <a:r>
              <a:rPr lang="en-GB" altLang="cs-CZ" sz="2400"/>
              <a:t>Old-field succession: the seedbank of fast growing shade intolerant species (mostly arable weeds) present (and abundant) - nearly no anemochorous species in early stages </a:t>
            </a:r>
          </a:p>
          <a:p>
            <a:pPr>
              <a:spcBef>
                <a:spcPct val="50000"/>
              </a:spcBef>
              <a:buFontTx/>
              <a:buNone/>
            </a:pPr>
            <a:r>
              <a:rPr lang="en-GB" altLang="cs-CZ" sz="2400"/>
              <a:t>Succession on clear-cuts in forests: the seedbank absent - early stages composed of species with good dispersal abilities, often anemochorous</a:t>
            </a:r>
          </a:p>
          <a:p>
            <a:pPr>
              <a:spcBef>
                <a:spcPct val="50000"/>
              </a:spcBef>
              <a:buFontTx/>
              <a:buNone/>
            </a:pPr>
            <a:r>
              <a:rPr lang="en-GB" altLang="cs-CZ" sz="2400"/>
              <a:t>Both Colonization vs. Competition of Tilman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685800" y="533400"/>
            <a:ext cx="7848600"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Primary vs. secondary succession</a:t>
            </a:r>
          </a:p>
          <a:p>
            <a:pPr>
              <a:spcBef>
                <a:spcPct val="50000"/>
              </a:spcBef>
              <a:buFontTx/>
              <a:buNone/>
            </a:pPr>
            <a:r>
              <a:rPr lang="en-GB" altLang="cs-CZ" sz="2400"/>
              <a:t>Facilitation vs. inhibition</a:t>
            </a:r>
          </a:p>
          <a:p>
            <a:pPr>
              <a:spcBef>
                <a:spcPct val="50000"/>
              </a:spcBef>
              <a:buFontTx/>
              <a:buNone/>
            </a:pPr>
            <a:r>
              <a:rPr lang="en-GB" altLang="cs-CZ" sz="2400"/>
              <a:t>In all cases, the earlier population have to be (competitively) displaced by the later one</a:t>
            </a:r>
          </a:p>
          <a:p>
            <a:pPr>
              <a:spcBef>
                <a:spcPct val="50000"/>
              </a:spcBef>
              <a:buFontTx/>
              <a:buNone/>
            </a:pPr>
            <a:r>
              <a:rPr lang="en-GB" altLang="cs-CZ" sz="2400"/>
              <a:t>Facilitation (difficulties to be proved experimentally) - </a:t>
            </a:r>
          </a:p>
          <a:p>
            <a:pPr>
              <a:spcBef>
                <a:spcPct val="50000"/>
              </a:spcBef>
              <a:buFontTx/>
              <a:buNone/>
            </a:pPr>
            <a:r>
              <a:rPr lang="en-GB" altLang="cs-CZ" sz="2400"/>
              <a:t>Not only improved soil condition, but also attracting propagule vectors etc. - but finally, the facilitator is displaced due to changed competitive equilibrium</a:t>
            </a:r>
          </a:p>
          <a:p>
            <a:pPr>
              <a:spcBef>
                <a:spcPct val="50000"/>
              </a:spcBef>
              <a:buFontTx/>
              <a:buNone/>
            </a:pPr>
            <a:r>
              <a:rPr lang="en-GB" altLang="cs-CZ" sz="2400"/>
              <a:t>Overlooked importance of soil pathogenes, herbivores, parasites etc. for the change of competitive equilibria</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914400" y="228600"/>
            <a:ext cx="7543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Succession on the gravel bars in Geog-Čaj River bed (East Caucasus)</a:t>
            </a:r>
          </a:p>
          <a:p>
            <a:pPr>
              <a:spcBef>
                <a:spcPct val="50000"/>
              </a:spcBef>
              <a:buFontTx/>
              <a:buNone/>
            </a:pPr>
            <a:r>
              <a:rPr lang="en-GB" altLang="cs-CZ" sz="2400"/>
              <a:t>Chronosequence</a:t>
            </a:r>
          </a:p>
        </p:txBody>
      </p:sp>
      <p:pic>
        <p:nvPicPr>
          <p:cNvPr id="67587" name="Picture 3" descr="Geogcajcelkov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5943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Line 4"/>
          <p:cNvSpPr>
            <a:spLocks noChangeShapeType="1"/>
          </p:cNvSpPr>
          <p:nvPr/>
        </p:nvSpPr>
        <p:spPr bwMode="auto">
          <a:xfrm flipH="1" flipV="1">
            <a:off x="3429000" y="4876800"/>
            <a:ext cx="99060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89" name="Line 5"/>
          <p:cNvSpPr>
            <a:spLocks noChangeShapeType="1"/>
          </p:cNvSpPr>
          <p:nvPr/>
        </p:nvSpPr>
        <p:spPr bwMode="auto">
          <a:xfrm flipV="1">
            <a:off x="2057400" y="4800600"/>
            <a:ext cx="609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0" name="Line 6"/>
          <p:cNvSpPr>
            <a:spLocks noChangeShapeType="1"/>
          </p:cNvSpPr>
          <p:nvPr/>
        </p:nvSpPr>
        <p:spPr bwMode="auto">
          <a:xfrm flipV="1">
            <a:off x="1143000" y="4648200"/>
            <a:ext cx="1219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1" name="Text Box 7"/>
          <p:cNvSpPr txBox="1">
            <a:spLocks noChangeArrowheads="1"/>
          </p:cNvSpPr>
          <p:nvPr/>
        </p:nvSpPr>
        <p:spPr bwMode="auto">
          <a:xfrm>
            <a:off x="3962400" y="6172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young</a:t>
            </a:r>
          </a:p>
        </p:txBody>
      </p:sp>
      <p:sp>
        <p:nvSpPr>
          <p:cNvPr id="67592" name="Text Box 8"/>
          <p:cNvSpPr txBox="1">
            <a:spLocks noChangeArrowheads="1"/>
          </p:cNvSpPr>
          <p:nvPr/>
        </p:nvSpPr>
        <p:spPr bwMode="auto">
          <a:xfrm>
            <a:off x="1447800" y="6096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Old</a:t>
            </a:r>
          </a:p>
        </p:txBody>
      </p:sp>
      <p:sp>
        <p:nvSpPr>
          <p:cNvPr id="67593" name="Text Box 9"/>
          <p:cNvSpPr txBox="1">
            <a:spLocks noChangeArrowheads="1"/>
          </p:cNvSpPr>
          <p:nvPr/>
        </p:nvSpPr>
        <p:spPr bwMode="auto">
          <a:xfrm>
            <a:off x="228600" y="5715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The oldest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5105400" y="4038600"/>
            <a:ext cx="3733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Diversity – maximum at intermediate stages</a:t>
            </a:r>
          </a:p>
          <a:p>
            <a:pPr>
              <a:spcBef>
                <a:spcPct val="50000"/>
              </a:spcBef>
              <a:buFontTx/>
              <a:buNone/>
            </a:pPr>
            <a:r>
              <a:rPr lang="en-GB" altLang="cs-CZ" sz="2400"/>
              <a:t>Biomasss increqases</a:t>
            </a:r>
          </a:p>
          <a:p>
            <a:pPr>
              <a:spcBef>
                <a:spcPct val="50000"/>
              </a:spcBef>
              <a:buFontTx/>
              <a:buNone/>
            </a:pPr>
            <a:r>
              <a:rPr lang="en-GB" altLang="cs-CZ" sz="2400"/>
              <a:t>Density of individuals - decreases</a:t>
            </a:r>
          </a:p>
        </p:txBody>
      </p:sp>
      <p:sp>
        <p:nvSpPr>
          <p:cNvPr id="68611" name="Text Box 4"/>
          <p:cNvSpPr txBox="1">
            <a:spLocks noChangeArrowheads="1"/>
          </p:cNvSpPr>
          <p:nvPr/>
        </p:nvSpPr>
        <p:spPr bwMode="auto">
          <a:xfrm>
            <a:off x="5105400" y="533400"/>
            <a:ext cx="38100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H.r. - </a:t>
            </a:r>
            <a:r>
              <a:rPr lang="en-GB" altLang="cs-CZ" sz="2400" i="1"/>
              <a:t>Hypophae ramnoides</a:t>
            </a:r>
            <a:r>
              <a:rPr lang="en-GB" altLang="cs-CZ" sz="2400"/>
              <a:t> – N fixation</a:t>
            </a:r>
          </a:p>
          <a:p>
            <a:pPr>
              <a:spcBef>
                <a:spcPct val="50000"/>
              </a:spcBef>
              <a:buFontTx/>
              <a:buNone/>
            </a:pPr>
            <a:r>
              <a:rPr lang="en-GB" altLang="cs-CZ" sz="2400"/>
              <a:t>F.o.- climax tree beech </a:t>
            </a:r>
            <a:r>
              <a:rPr lang="en-GB" altLang="cs-CZ" sz="2400" i="1"/>
              <a:t>Fagus orientalis -</a:t>
            </a:r>
            <a:endParaRPr lang="en-GB" altLang="cs-CZ" sz="2400"/>
          </a:p>
        </p:txBody>
      </p:sp>
      <p:pic>
        <p:nvPicPr>
          <p:cNvPr id="68612" name="Picture 5" descr="sukceseGeogca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4672013"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eogcajmla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3434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228600" y="3124200"/>
            <a:ext cx="6019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The youngest – anemochorous willows – small seeds – not able to establish in competitive environment</a:t>
            </a:r>
          </a:p>
        </p:txBody>
      </p:sp>
      <p:pic>
        <p:nvPicPr>
          <p:cNvPr id="45060" name="Picture 4" descr="Geogcajrannevrby"/>
          <p:cNvPicPr>
            <a:picLocks noChangeAspect="1" noChangeArrowheads="1"/>
          </p:cNvPicPr>
          <p:nvPr/>
        </p:nvPicPr>
        <p:blipFill>
          <a:blip r:embed="rId3">
            <a:extLst>
              <a:ext uri="{28A0092B-C50C-407E-A947-70E740481C1C}">
                <a14:useLocalDpi xmlns:a14="http://schemas.microsoft.com/office/drawing/2010/main" val="0"/>
              </a:ext>
            </a:extLst>
          </a:blip>
          <a:srcRect t="6174"/>
          <a:stretch>
            <a:fillRect/>
          </a:stretch>
        </p:blipFill>
        <p:spPr bwMode="auto">
          <a:xfrm>
            <a:off x="457200" y="4267200"/>
            <a:ext cx="3776663"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Geogcaj strednista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819400"/>
            <a:ext cx="25511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Geogcajstred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28600"/>
            <a:ext cx="35941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p:cNvSpPr txBox="1">
            <a:spLocks noChangeArrowheads="1"/>
          </p:cNvSpPr>
          <p:nvPr/>
        </p:nvSpPr>
        <p:spPr bwMode="auto">
          <a:xfrm>
            <a:off x="4343400" y="4343400"/>
            <a:ext cx="1905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i="1"/>
              <a:t>Hypophae rhamnoides – </a:t>
            </a:r>
            <a:r>
              <a:rPr lang="en-GB" altLang="cs-CZ" sz="2400"/>
              <a:t>hosts N fixators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0-#ppt_w/2"/>
                                          </p:val>
                                        </p:tav>
                                        <p:tav tm="100000">
                                          <p:val>
                                            <p:strVal val="#ppt_x"/>
                                          </p:val>
                                        </p:tav>
                                      </p:tavLst>
                                    </p:anim>
                                    <p:anim calcmode="lin" valueType="num">
                                      <p:cBhvr additive="base">
                                        <p:cTn id="8" dur="500" fill="hold"/>
                                        <p:tgtEl>
                                          <p:spTgt spid="450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gtEl>
                                        <p:attrNameLst>
                                          <p:attrName>style.visibility</p:attrName>
                                        </p:attrNameLst>
                                      </p:cBhvr>
                                      <p:to>
                                        <p:strVal val="visible"/>
                                      </p:to>
                                    </p:set>
                                    <p:anim calcmode="lin" valueType="num">
                                      <p:cBhvr additive="base">
                                        <p:cTn id="13" dur="500" fill="hold"/>
                                        <p:tgtEl>
                                          <p:spTgt spid="45059"/>
                                        </p:tgtEl>
                                        <p:attrNameLst>
                                          <p:attrName>ppt_x</p:attrName>
                                        </p:attrNameLst>
                                      </p:cBhvr>
                                      <p:tavLst>
                                        <p:tav tm="0">
                                          <p:val>
                                            <p:strVal val="0-#ppt_w/2"/>
                                          </p:val>
                                        </p:tav>
                                        <p:tav tm="100000">
                                          <p:val>
                                            <p:strVal val="#ppt_x"/>
                                          </p:val>
                                        </p:tav>
                                      </p:tavLst>
                                    </p:anim>
                                    <p:anim calcmode="lin" valueType="num">
                                      <p:cBhvr additive="base">
                                        <p:cTn id="14" dur="500" fill="hold"/>
                                        <p:tgtEl>
                                          <p:spTgt spid="4505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anim calcmode="lin" valueType="num">
                                      <p:cBhvr additive="base">
                                        <p:cTn id="19" dur="500" fill="hold"/>
                                        <p:tgtEl>
                                          <p:spTgt spid="45060"/>
                                        </p:tgtEl>
                                        <p:attrNameLst>
                                          <p:attrName>ppt_x</p:attrName>
                                        </p:attrNameLst>
                                      </p:cBhvr>
                                      <p:tavLst>
                                        <p:tav tm="0">
                                          <p:val>
                                            <p:strVal val="0-#ppt_w/2"/>
                                          </p:val>
                                        </p:tav>
                                        <p:tav tm="100000">
                                          <p:val>
                                            <p:strVal val="#ppt_x"/>
                                          </p:val>
                                        </p:tav>
                                      </p:tavLst>
                                    </p:anim>
                                    <p:anim calcmode="lin" valueType="num">
                                      <p:cBhvr additive="base">
                                        <p:cTn id="20" dur="500" fill="hold"/>
                                        <p:tgtEl>
                                          <p:spTgt spid="450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5061"/>
                                        </p:tgtEl>
                                        <p:attrNameLst>
                                          <p:attrName>style.visibility</p:attrName>
                                        </p:attrNameLst>
                                      </p:cBhvr>
                                      <p:to>
                                        <p:strVal val="visible"/>
                                      </p:to>
                                    </p:set>
                                    <p:anim calcmode="lin" valueType="num">
                                      <p:cBhvr additive="base">
                                        <p:cTn id="25" dur="500" fill="hold"/>
                                        <p:tgtEl>
                                          <p:spTgt spid="45061"/>
                                        </p:tgtEl>
                                        <p:attrNameLst>
                                          <p:attrName>ppt_x</p:attrName>
                                        </p:attrNameLst>
                                      </p:cBhvr>
                                      <p:tavLst>
                                        <p:tav tm="0">
                                          <p:val>
                                            <p:strVal val="0-#ppt_w/2"/>
                                          </p:val>
                                        </p:tav>
                                        <p:tav tm="100000">
                                          <p:val>
                                            <p:strVal val="#ppt_x"/>
                                          </p:val>
                                        </p:tav>
                                      </p:tavLst>
                                    </p:anim>
                                    <p:anim calcmode="lin" valueType="num">
                                      <p:cBhvr additive="base">
                                        <p:cTn id="26"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45062"/>
                                        </p:tgtEl>
                                        <p:attrNameLst>
                                          <p:attrName>style.visibility</p:attrName>
                                        </p:attrNameLst>
                                      </p:cBhvr>
                                      <p:to>
                                        <p:strVal val="visible"/>
                                      </p:to>
                                    </p:set>
                                    <p:anim calcmode="lin" valueType="num">
                                      <p:cBhvr additive="base">
                                        <p:cTn id="31" dur="500" fill="hold"/>
                                        <p:tgtEl>
                                          <p:spTgt spid="45062"/>
                                        </p:tgtEl>
                                        <p:attrNameLst>
                                          <p:attrName>ppt_x</p:attrName>
                                        </p:attrNameLst>
                                      </p:cBhvr>
                                      <p:tavLst>
                                        <p:tav tm="0">
                                          <p:val>
                                            <p:strVal val="0-#ppt_w/2"/>
                                          </p:val>
                                        </p:tav>
                                        <p:tav tm="100000">
                                          <p:val>
                                            <p:strVal val="#ppt_x"/>
                                          </p:val>
                                        </p:tav>
                                      </p:tavLst>
                                    </p:anim>
                                    <p:anim calcmode="lin" valueType="num">
                                      <p:cBhvr additive="base">
                                        <p:cTn id="32"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026"/>
          <p:cNvSpPr txBox="1">
            <a:spLocks noChangeArrowheads="1"/>
          </p:cNvSpPr>
          <p:nvPr/>
        </p:nvSpPr>
        <p:spPr bwMode="auto">
          <a:xfrm>
            <a:off x="838200" y="685800"/>
            <a:ext cx="7543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Willows -  does not seem to facilitate the establishment of their successors – nevertheless, forming environment suitable for birds (hiding and nesting), they might substantially increase the probability of dispersal of endozoochorous species.  </a:t>
            </a:r>
          </a:p>
          <a:p>
            <a:pPr>
              <a:spcBef>
                <a:spcPct val="50000"/>
              </a:spcBef>
              <a:buFontTx/>
              <a:buNone/>
            </a:pPr>
            <a:endParaRPr lang="en-GB" altLang="cs-CZ" sz="2400" i="1"/>
          </a:p>
          <a:p>
            <a:pPr>
              <a:spcBef>
                <a:spcPct val="50000"/>
              </a:spcBef>
              <a:buFontTx/>
              <a:buNone/>
            </a:pPr>
            <a:r>
              <a:rPr lang="en-GB" altLang="cs-CZ" sz="2400" i="1"/>
              <a:t>Hypophae rhamnoides - </a:t>
            </a:r>
            <a:r>
              <a:rPr lang="en-GB" altLang="cs-CZ" sz="2400"/>
              <a:t>improvement of N condition not only for </a:t>
            </a:r>
            <a:r>
              <a:rPr lang="en-GB" altLang="cs-CZ" sz="2400" i="1"/>
              <a:t>Fagus </a:t>
            </a:r>
            <a:r>
              <a:rPr lang="en-GB" altLang="cs-CZ" sz="2400"/>
              <a:t>(facilitation), but also for its own individuals, Nevertheless, the improvement for </a:t>
            </a:r>
            <a:r>
              <a:rPr lang="en-GB" altLang="cs-CZ" sz="2400" i="1"/>
              <a:t>Fagus </a:t>
            </a:r>
            <a:r>
              <a:rPr lang="en-GB" altLang="cs-CZ" sz="2400"/>
              <a:t>is more important, the beech is taller and out competes </a:t>
            </a:r>
            <a:r>
              <a:rPr lang="en-GB" altLang="cs-CZ" sz="2400" i="1"/>
              <a:t>Hypophae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cs-CZ" sz="4000" smtClean="0"/>
              <a:t>Permanent plots vs. chronosequence</a:t>
            </a:r>
            <a:endParaRPr lang="cs-CZ" altLang="cs-CZ" sz="4000" smtClean="0"/>
          </a:p>
        </p:txBody>
      </p:sp>
      <p:sp>
        <p:nvSpPr>
          <p:cNvPr id="71683" name="Rectangle 3"/>
          <p:cNvSpPr>
            <a:spLocks noGrp="1" noChangeArrowheads="1"/>
          </p:cNvSpPr>
          <p:nvPr>
            <p:ph type="body" idx="1"/>
          </p:nvPr>
        </p:nvSpPr>
        <p:spPr/>
        <p:txBody>
          <a:bodyPr/>
          <a:lstStyle/>
          <a:p>
            <a:r>
              <a:rPr lang="en-US" altLang="cs-CZ" smtClean="0"/>
              <a:t>Permanent plots are ideal, but our lives are too short…</a:t>
            </a:r>
          </a:p>
          <a:p>
            <a:endParaRPr lang="en-US" altLang="cs-CZ" smtClean="0"/>
          </a:p>
          <a:p>
            <a:r>
              <a:rPr lang="en-US" altLang="cs-CZ" smtClean="0"/>
              <a:t>Importance of long-term ecological research, some permanent plots are very old, chance to re-locate the plots recorded long time ago.. </a:t>
            </a:r>
            <a:endParaRPr lang="cs-CZ" altLang="cs-CZ"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20200" t="10001"/>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0" y="5949950"/>
            <a:ext cx="205105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i="1"/>
              <a:t>Salix herbacea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cs-CZ" altLang="cs-CZ" sz="4000" smtClean="0"/>
              <a:t>Chronosequence</a:t>
            </a:r>
            <a:br>
              <a:rPr lang="cs-CZ" altLang="cs-CZ" sz="4000" smtClean="0"/>
            </a:br>
            <a:r>
              <a:rPr lang="cs-CZ" altLang="cs-CZ" sz="4000" smtClean="0"/>
              <a:t>(space for time substitution)</a:t>
            </a:r>
          </a:p>
        </p:txBody>
      </p:sp>
      <p:sp>
        <p:nvSpPr>
          <p:cNvPr id="72707" name="Rectangle 3"/>
          <p:cNvSpPr>
            <a:spLocks noGrp="1" noChangeArrowheads="1"/>
          </p:cNvSpPr>
          <p:nvPr>
            <p:ph type="body" idx="1"/>
          </p:nvPr>
        </p:nvSpPr>
        <p:spPr/>
        <p:txBody>
          <a:bodyPr/>
          <a:lstStyle/>
          <a:p>
            <a:pPr>
              <a:lnSpc>
                <a:spcPct val="80000"/>
              </a:lnSpc>
            </a:pPr>
            <a:r>
              <a:rPr lang="cs-CZ" altLang="cs-CZ" sz="2800" smtClean="0"/>
              <a:t>In many cases the only chance to study long-term succession</a:t>
            </a:r>
          </a:p>
          <a:p>
            <a:pPr>
              <a:lnSpc>
                <a:spcPct val="80000"/>
              </a:lnSpc>
            </a:pPr>
            <a:r>
              <a:rPr lang="cs-CZ" altLang="cs-CZ" sz="2800" smtClean="0"/>
              <a:t>Assumption – individual plots differ just in the time of succession initiation</a:t>
            </a:r>
            <a:r>
              <a:rPr lang="en-US" altLang="cs-CZ" sz="2800" smtClean="0"/>
              <a:t> (difficult to prove); </a:t>
            </a:r>
            <a:r>
              <a:rPr lang="en-US" altLang="cs-CZ" sz="2800" b="1" smtClean="0"/>
              <a:t>and</a:t>
            </a:r>
          </a:p>
          <a:p>
            <a:pPr>
              <a:lnSpc>
                <a:spcPct val="80000"/>
              </a:lnSpc>
            </a:pPr>
            <a:r>
              <a:rPr lang="en-US" altLang="cs-CZ" sz="2800" smtClean="0"/>
              <a:t>There is just one big disturbance initiating succession, the other disturbances are fairly less important</a:t>
            </a:r>
          </a:p>
          <a:p>
            <a:pPr>
              <a:lnSpc>
                <a:spcPct val="80000"/>
              </a:lnSpc>
            </a:pPr>
            <a:r>
              <a:rPr lang="en-US" altLang="cs-CZ" sz="2800" smtClean="0"/>
              <a:t>The dating of plots should be independent of “response variable”</a:t>
            </a:r>
            <a:endParaRPr lang="cs-CZ" altLang="cs-CZ" sz="2800" smtClean="0"/>
          </a:p>
          <a:p>
            <a:pPr>
              <a:lnSpc>
                <a:spcPct val="80000"/>
              </a:lnSpc>
            </a:pPr>
            <a:endParaRPr lang="cs-CZ" altLang="cs-CZ" sz="280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cs-CZ" smtClean="0"/>
              <a:t>Problems:</a:t>
            </a:r>
            <a:endParaRPr lang="cs-CZ" altLang="cs-CZ" smtClean="0"/>
          </a:p>
        </p:txBody>
      </p:sp>
      <p:sp>
        <p:nvSpPr>
          <p:cNvPr id="73731" name="Rectangle 3"/>
          <p:cNvSpPr>
            <a:spLocks noGrp="1" noChangeArrowheads="1"/>
          </p:cNvSpPr>
          <p:nvPr>
            <p:ph type="body" idx="1"/>
          </p:nvPr>
        </p:nvSpPr>
        <p:spPr/>
        <p:txBody>
          <a:bodyPr/>
          <a:lstStyle/>
          <a:p>
            <a:r>
              <a:rPr lang="en-US" altLang="cs-CZ" smtClean="0"/>
              <a:t>The confounding of topographic position and age</a:t>
            </a:r>
          </a:p>
          <a:p>
            <a:r>
              <a:rPr lang="en-US" altLang="cs-CZ" smtClean="0"/>
              <a:t>Repeated disturbances, which are natural part of most communities, and temporarily change the course of succession</a:t>
            </a:r>
            <a:endParaRPr lang="cs-CZ" altLang="cs-CZ"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cs-CZ" smtClean="0"/>
              <a:t>Possibilities of “verification”</a:t>
            </a:r>
            <a:endParaRPr lang="cs-CZ" altLang="cs-CZ" smtClean="0"/>
          </a:p>
        </p:txBody>
      </p:sp>
      <p:sp>
        <p:nvSpPr>
          <p:cNvPr id="74755" name="Rectangle 3"/>
          <p:cNvSpPr>
            <a:spLocks noGrp="1" noChangeArrowheads="1"/>
          </p:cNvSpPr>
          <p:nvPr>
            <p:ph type="body" idx="1"/>
          </p:nvPr>
        </p:nvSpPr>
        <p:spPr/>
        <p:txBody>
          <a:bodyPr/>
          <a:lstStyle/>
          <a:p>
            <a:r>
              <a:rPr lang="en-US" altLang="cs-CZ" smtClean="0"/>
              <a:t>Repeated observations of plots within chronosequence</a:t>
            </a:r>
          </a:p>
          <a:p>
            <a:r>
              <a:rPr lang="en-US" altLang="cs-CZ" smtClean="0"/>
              <a:t>“Verification” of the direction of changes</a:t>
            </a:r>
          </a:p>
          <a:p>
            <a:r>
              <a:rPr lang="en-US" altLang="cs-CZ" smtClean="0"/>
              <a:t>Separation of short term and long-term dynamics</a:t>
            </a:r>
            <a:endParaRPr lang="cs-CZ" altLang="cs-CZ"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GB" altLang="cs-CZ" sz="4000" smtClean="0"/>
              <a:t>Succession – or vegetation dynamics?</a:t>
            </a:r>
          </a:p>
        </p:txBody>
      </p:sp>
      <p:sp>
        <p:nvSpPr>
          <p:cNvPr id="75779" name="Rectangle 3"/>
          <p:cNvSpPr>
            <a:spLocks noGrp="1" noChangeArrowheads="1"/>
          </p:cNvSpPr>
          <p:nvPr>
            <p:ph type="body" idx="1"/>
          </p:nvPr>
        </p:nvSpPr>
        <p:spPr/>
        <p:txBody>
          <a:bodyPr/>
          <a:lstStyle/>
          <a:p>
            <a:r>
              <a:rPr lang="en-GB" altLang="cs-CZ" smtClean="0"/>
              <a:t>Spatial and temporal scales</a:t>
            </a:r>
          </a:p>
          <a:p>
            <a:r>
              <a:rPr lang="en-GB" altLang="cs-CZ" smtClean="0"/>
              <a:t>What is </a:t>
            </a:r>
            <a:r>
              <a:rPr lang="en-GB" altLang="cs-CZ" b="1" smtClean="0"/>
              <a:t>climax</a:t>
            </a:r>
          </a:p>
          <a:p>
            <a:endParaRPr lang="en-GB" altLang="cs-CZ" smtClean="0"/>
          </a:p>
          <a:p>
            <a:r>
              <a:rPr lang="en-GB" altLang="cs-CZ" smtClean="0"/>
              <a:t>Some authors prefer “vegetation dynamics”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050"/>
          <p:cNvSpPr>
            <a:spLocks noGrp="1" noChangeArrowheads="1"/>
          </p:cNvSpPr>
          <p:nvPr>
            <p:ph type="title"/>
          </p:nvPr>
        </p:nvSpPr>
        <p:spPr>
          <a:xfrm>
            <a:off x="685800" y="304800"/>
            <a:ext cx="7772400" cy="1143000"/>
          </a:xfrm>
        </p:spPr>
        <p:txBody>
          <a:bodyPr/>
          <a:lstStyle/>
          <a:p>
            <a:r>
              <a:rPr lang="en-GB" altLang="cs-CZ" smtClean="0"/>
              <a:t>Succession</a:t>
            </a:r>
          </a:p>
        </p:txBody>
      </p:sp>
      <p:sp>
        <p:nvSpPr>
          <p:cNvPr id="76803" name="Rectangle 2051"/>
          <p:cNvSpPr>
            <a:spLocks noGrp="1" noChangeArrowheads="1"/>
          </p:cNvSpPr>
          <p:nvPr>
            <p:ph type="body" idx="1"/>
          </p:nvPr>
        </p:nvSpPr>
        <p:spPr>
          <a:xfrm>
            <a:off x="685800" y="1371600"/>
            <a:ext cx="7772400" cy="4953000"/>
          </a:xfrm>
        </p:spPr>
        <p:txBody>
          <a:bodyPr/>
          <a:lstStyle/>
          <a:p>
            <a:r>
              <a:rPr lang="en-GB" altLang="cs-CZ" smtClean="0"/>
              <a:t>F.E. Clemens (1916+) vs. Gleason</a:t>
            </a:r>
          </a:p>
          <a:p>
            <a:r>
              <a:rPr lang="en-GB" altLang="cs-CZ" smtClean="0"/>
              <a:t>Clemens - superorganisms (organismic view of succession) - succession is analogical to development of an individual</a:t>
            </a:r>
          </a:p>
          <a:p>
            <a:r>
              <a:rPr lang="en-GB" altLang="cs-CZ" smtClean="0"/>
              <a:t>H. Gleason - individualistic view of succession</a:t>
            </a:r>
          </a:p>
          <a:p>
            <a:r>
              <a:rPr lang="en-GB" altLang="cs-CZ" smtClean="0"/>
              <a:t>(Newer version of the controversy) Are there any “emergent properties” of communities?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GB" altLang="cs-CZ" smtClean="0"/>
              <a:t>Spatial scale</a:t>
            </a:r>
          </a:p>
        </p:txBody>
      </p:sp>
      <p:sp>
        <p:nvSpPr>
          <p:cNvPr id="77827" name="Rectangle 3"/>
          <p:cNvSpPr>
            <a:spLocks noGrp="1" noChangeArrowheads="1"/>
          </p:cNvSpPr>
          <p:nvPr>
            <p:ph type="body" idx="1"/>
          </p:nvPr>
        </p:nvSpPr>
        <p:spPr/>
        <p:txBody>
          <a:bodyPr/>
          <a:lstStyle/>
          <a:p>
            <a:r>
              <a:rPr lang="en-GB" altLang="cs-CZ" sz="2800" smtClean="0"/>
              <a:t>Succession in a gap (plant’s eye view); gap in meadow 10</a:t>
            </a:r>
            <a:r>
              <a:rPr lang="en-GB" altLang="cs-CZ" sz="2800" baseline="30000" smtClean="0"/>
              <a:t>-2</a:t>
            </a:r>
            <a:r>
              <a:rPr lang="en-GB" altLang="cs-CZ" sz="2800" smtClean="0"/>
              <a:t> m</a:t>
            </a:r>
            <a:r>
              <a:rPr lang="en-GB" altLang="cs-CZ" sz="2800" baseline="30000" smtClean="0"/>
              <a:t>2</a:t>
            </a:r>
            <a:r>
              <a:rPr lang="en-GB" altLang="cs-CZ" sz="2800" smtClean="0"/>
              <a:t> vs. gap in the forest 10</a:t>
            </a:r>
            <a:r>
              <a:rPr lang="en-GB" altLang="cs-CZ" sz="2800" baseline="30000" smtClean="0"/>
              <a:t>2</a:t>
            </a:r>
            <a:r>
              <a:rPr lang="en-GB" altLang="cs-CZ" sz="2800" smtClean="0"/>
              <a:t> m</a:t>
            </a:r>
            <a:r>
              <a:rPr lang="en-GB" altLang="cs-CZ" sz="2800" baseline="30000" smtClean="0"/>
              <a:t>2</a:t>
            </a:r>
            <a:r>
              <a:rPr lang="en-GB" altLang="cs-CZ" sz="2800" smtClean="0"/>
              <a:t> </a:t>
            </a:r>
          </a:p>
          <a:p>
            <a:r>
              <a:rPr lang="en-GB" altLang="cs-CZ" sz="2800" smtClean="0"/>
              <a:t>Succession on ant hill (in a meadow) 10</a:t>
            </a:r>
            <a:r>
              <a:rPr lang="en-GB" altLang="cs-CZ" sz="2800" baseline="30000" smtClean="0"/>
              <a:t>-1</a:t>
            </a:r>
            <a:r>
              <a:rPr lang="en-GB" altLang="cs-CZ" sz="2800" smtClean="0"/>
              <a:t> m</a:t>
            </a:r>
            <a:r>
              <a:rPr lang="en-GB" altLang="cs-CZ" sz="2800" baseline="30000" smtClean="0"/>
              <a:t>2</a:t>
            </a:r>
            <a:r>
              <a:rPr lang="en-GB" altLang="cs-CZ" sz="2800" smtClean="0"/>
              <a:t> </a:t>
            </a:r>
          </a:p>
          <a:p>
            <a:r>
              <a:rPr lang="en-GB" altLang="cs-CZ" sz="2800" smtClean="0"/>
              <a:t>Succession in an abandoned field 10</a:t>
            </a:r>
            <a:r>
              <a:rPr lang="en-GB" altLang="cs-CZ" sz="2800" baseline="30000" smtClean="0"/>
              <a:t>3</a:t>
            </a:r>
            <a:r>
              <a:rPr lang="en-GB" altLang="cs-CZ" sz="2800" smtClean="0"/>
              <a:t> m</a:t>
            </a:r>
            <a:r>
              <a:rPr lang="en-GB" altLang="cs-CZ" sz="2800" baseline="30000" smtClean="0"/>
              <a:t>2</a:t>
            </a:r>
            <a:endParaRPr lang="en-GB" altLang="cs-CZ" sz="2800" smtClean="0"/>
          </a:p>
          <a:p>
            <a:r>
              <a:rPr lang="en-GB" altLang="cs-CZ" sz="2800" smtClean="0"/>
              <a:t>Succession after wildfire 10</a:t>
            </a:r>
            <a:r>
              <a:rPr lang="en-GB" altLang="cs-CZ" sz="2800" baseline="30000" smtClean="0"/>
              <a:t>6 </a:t>
            </a:r>
            <a:r>
              <a:rPr lang="en-GB" altLang="cs-CZ" sz="2800" smtClean="0"/>
              <a:t>m</a:t>
            </a:r>
            <a:r>
              <a:rPr lang="en-GB" altLang="cs-CZ" sz="2800" baseline="30000" smtClean="0"/>
              <a:t>2</a:t>
            </a:r>
            <a:r>
              <a:rPr lang="en-GB" altLang="cs-CZ" sz="2800" smtClean="0"/>
              <a:t> </a:t>
            </a:r>
          </a:p>
          <a:p>
            <a:r>
              <a:rPr lang="en-GB" altLang="cs-CZ" sz="2800" smtClean="0"/>
              <a:t>Succession on a newly emerged island (Surtsey)</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GB" altLang="cs-CZ" smtClean="0"/>
              <a:t>Climax - terminology</a:t>
            </a:r>
          </a:p>
        </p:txBody>
      </p:sp>
      <p:sp>
        <p:nvSpPr>
          <p:cNvPr id="78851" name="Rectangle 3"/>
          <p:cNvSpPr>
            <a:spLocks noGrp="1" noChangeArrowheads="1"/>
          </p:cNvSpPr>
          <p:nvPr>
            <p:ph type="body" idx="1"/>
          </p:nvPr>
        </p:nvSpPr>
        <p:spPr/>
        <p:txBody>
          <a:bodyPr/>
          <a:lstStyle/>
          <a:p>
            <a:r>
              <a:rPr lang="en-GB" altLang="cs-CZ" smtClean="0"/>
              <a:t>Blocked successional stage</a:t>
            </a:r>
          </a:p>
          <a:p>
            <a:r>
              <a:rPr lang="en-GB" altLang="cs-CZ" smtClean="0"/>
              <a:t>Subclimax, edaphic climax, fire climax. cyclic climax</a:t>
            </a:r>
          </a:p>
          <a:p>
            <a:r>
              <a:rPr lang="en-GB" altLang="cs-CZ" smtClean="0"/>
              <a:t>Monoclimax vs. polyclimax theory</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GB" altLang="cs-CZ" smtClean="0"/>
              <a:t>Climax</a:t>
            </a:r>
          </a:p>
        </p:txBody>
      </p:sp>
      <p:sp>
        <p:nvSpPr>
          <p:cNvPr id="79875" name="Rectangle 3"/>
          <p:cNvSpPr>
            <a:spLocks noGrp="1" noChangeArrowheads="1"/>
          </p:cNvSpPr>
          <p:nvPr>
            <p:ph type="body" idx="1"/>
          </p:nvPr>
        </p:nvSpPr>
        <p:spPr/>
        <p:txBody>
          <a:bodyPr/>
          <a:lstStyle/>
          <a:p>
            <a:r>
              <a:rPr lang="en-GB" altLang="cs-CZ" smtClean="0"/>
              <a:t>“Final stage”</a:t>
            </a:r>
          </a:p>
          <a:p>
            <a:r>
              <a:rPr lang="en-GB" altLang="cs-CZ" smtClean="0"/>
              <a:t>Dynamic equilibrium of various successional stages - mosaic of patches of different successional stages (spatial scale problem)</a:t>
            </a:r>
          </a:p>
          <a:p>
            <a:r>
              <a:rPr lang="en-GB" altLang="cs-CZ" smtClean="0"/>
              <a:t>Temporal (long term climate changes) - temporal scale problem</a:t>
            </a:r>
          </a:p>
          <a:p>
            <a:endParaRPr lang="en-GB" altLang="cs-CZ"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1113"/>
            <a:ext cx="9144000"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899" name="TextBox 1"/>
          <p:cNvSpPr txBox="1">
            <a:spLocks noChangeArrowheads="1"/>
          </p:cNvSpPr>
          <p:nvPr/>
        </p:nvSpPr>
        <p:spPr bwMode="auto">
          <a:xfrm>
            <a:off x="3175" y="6100763"/>
            <a:ext cx="9140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a:t>Various age categories present, mosaic of successional stages of gaps, dead logs as a substrate for wood decaying fungi – old grown forest – Žofín – photo </a:t>
            </a:r>
            <a:r>
              <a:rPr lang="en-US" altLang="en-US" sz="2000"/>
              <a:t>Jhonny Capichoni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2400" y="152400"/>
            <a:ext cx="2971800" cy="5791200"/>
          </a:xfrm>
        </p:spPr>
        <p:txBody>
          <a:bodyPr/>
          <a:lstStyle/>
          <a:p>
            <a:r>
              <a:rPr lang="en-GB" altLang="cs-CZ" smtClean="0"/>
              <a:t>Dynamic equilibrium - Markovian (transition matrix) succession models</a:t>
            </a:r>
          </a:p>
        </p:txBody>
      </p:sp>
      <p:pic>
        <p:nvPicPr>
          <p:cNvPr id="81923" name="Picture 3" descr="008"/>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b="8861"/>
          <a:stretch>
            <a:fillRect/>
          </a:stretch>
        </p:blipFill>
        <p:spPr bwMode="auto">
          <a:xfrm>
            <a:off x="3810000" y="762000"/>
            <a:ext cx="5105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ranicezbokustred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600200" y="4724400"/>
            <a:ext cx="1905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2400" i="1"/>
              <a:t>Salix caprea</a:t>
            </a:r>
            <a:endParaRPr lang="cs-CZ" altLang="cs-CZ" sz="2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 y="152400"/>
            <a:ext cx="2971800" cy="5791200"/>
          </a:xfrm>
        </p:spPr>
        <p:txBody>
          <a:bodyPr/>
          <a:lstStyle/>
          <a:p>
            <a:r>
              <a:rPr lang="en-GB" altLang="cs-CZ" smtClean="0"/>
              <a:t>Climax defined by dominant eigenvector</a:t>
            </a:r>
          </a:p>
        </p:txBody>
      </p:sp>
      <p:pic>
        <p:nvPicPr>
          <p:cNvPr id="82947" name="Picture 3" descr="008"/>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b="8861"/>
          <a:stretch>
            <a:fillRect/>
          </a:stretch>
        </p:blipFill>
        <p:spPr bwMode="auto">
          <a:xfrm>
            <a:off x="3810000" y="762000"/>
            <a:ext cx="5105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005"/>
          <p:cNvPicPr>
            <a:picLocks noChangeAspect="1" noChangeArrowheads="1"/>
          </p:cNvPicPr>
          <p:nvPr/>
        </p:nvPicPr>
        <p:blipFill>
          <a:blip r:embed="rId2">
            <a:extLst>
              <a:ext uri="{28A0092B-C50C-407E-A947-70E740481C1C}">
                <a14:useLocalDpi xmlns:a14="http://schemas.microsoft.com/office/drawing/2010/main" val="0"/>
              </a:ext>
            </a:extLst>
          </a:blip>
          <a:srcRect b="32240"/>
          <a:stretch>
            <a:fillRect/>
          </a:stretch>
        </p:blipFill>
        <p:spPr bwMode="auto">
          <a:xfrm>
            <a:off x="838200" y="533400"/>
            <a:ext cx="74564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06"/>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t="37759"/>
          <a:stretch>
            <a:fillRect/>
          </a:stretch>
        </p:blipFill>
        <p:spPr bwMode="auto">
          <a:xfrm>
            <a:off x="990600" y="155575"/>
            <a:ext cx="7162800" cy="67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GB" altLang="cs-CZ" smtClean="0"/>
              <a:t>Gap dynamics</a:t>
            </a:r>
          </a:p>
        </p:txBody>
      </p:sp>
      <p:sp>
        <p:nvSpPr>
          <p:cNvPr id="86019" name="Text Box 3"/>
          <p:cNvSpPr txBox="1">
            <a:spLocks noChangeArrowheads="1"/>
          </p:cNvSpPr>
          <p:nvPr/>
        </p:nvSpPr>
        <p:spPr bwMode="auto">
          <a:xfrm>
            <a:off x="762000" y="2667000"/>
            <a:ext cx="8001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Popular in forest ecology, but applicable to herbaceous communities also</a:t>
            </a:r>
          </a:p>
          <a:p>
            <a:pPr>
              <a:spcBef>
                <a:spcPct val="50000"/>
              </a:spcBef>
              <a:buFontTx/>
              <a:buNone/>
            </a:pPr>
            <a:endParaRPr lang="en-GB" altLang="cs-CZ" sz="2400"/>
          </a:p>
          <a:p>
            <a:pPr>
              <a:spcBef>
                <a:spcPct val="50000"/>
              </a:spcBef>
              <a:buFontTx/>
              <a:buNone/>
            </a:pPr>
            <a:r>
              <a:rPr lang="en-GB" altLang="cs-CZ" sz="2400"/>
              <a:t>Regeneration niche theory as appreciation of the role</a:t>
            </a:r>
            <a:r>
              <a:rPr lang="cs-CZ" altLang="cs-CZ" sz="2400"/>
              <a:t> of</a:t>
            </a:r>
            <a:r>
              <a:rPr lang="en-GB" altLang="cs-CZ" sz="2400"/>
              <a:t> repeated succession for maintenance of species diversity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066800" y="609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Individual based models</a:t>
            </a:r>
          </a:p>
        </p:txBody>
      </p:sp>
      <p:sp>
        <p:nvSpPr>
          <p:cNvPr id="87043" name="Text Box 3"/>
          <p:cNvSpPr txBox="1">
            <a:spLocks noChangeArrowheads="1"/>
          </p:cNvSpPr>
          <p:nvPr/>
        </p:nvSpPr>
        <p:spPr bwMode="auto">
          <a:xfrm>
            <a:off x="1143000" y="1447800"/>
            <a:ext cx="6096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Each individual is described by a variable (or set of variables)</a:t>
            </a:r>
          </a:p>
          <a:p>
            <a:pPr>
              <a:spcBef>
                <a:spcPct val="50000"/>
              </a:spcBef>
              <a:buFontTx/>
              <a:buNone/>
            </a:pPr>
            <a:r>
              <a:rPr lang="en-GB" altLang="cs-CZ" sz="2400"/>
              <a:t>In each time step, the growth of an individual is function of size of the individual, and of competition pressure</a:t>
            </a:r>
          </a:p>
          <a:p>
            <a:pPr>
              <a:spcBef>
                <a:spcPct val="50000"/>
              </a:spcBef>
              <a:buFontTx/>
              <a:buNone/>
            </a:pPr>
            <a:r>
              <a:rPr lang="en-GB" altLang="cs-CZ" sz="2400"/>
              <a:t>In each time step, the probability of survival is determined as a function of the size of the individual, and competition pressure</a:t>
            </a:r>
          </a:p>
          <a:p>
            <a:pPr>
              <a:spcBef>
                <a:spcPct val="50000"/>
              </a:spcBef>
              <a:buFontTx/>
              <a:buNone/>
            </a:pPr>
            <a:endParaRPr lang="en-GB" altLang="cs-CZ" sz="2400"/>
          </a:p>
          <a:p>
            <a:pPr>
              <a:spcBef>
                <a:spcPct val="50000"/>
              </a:spcBef>
              <a:buFontTx/>
              <a:buNone/>
            </a:pPr>
            <a:r>
              <a:rPr lang="en-GB" altLang="cs-CZ" sz="2400"/>
              <a:t>The survival is decided by a random process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GB" altLang="cs-CZ" smtClean="0"/>
              <a:t>Convergence - divergence</a:t>
            </a:r>
          </a:p>
        </p:txBody>
      </p:sp>
      <p:sp>
        <p:nvSpPr>
          <p:cNvPr id="88067" name="Rectangle 3"/>
          <p:cNvSpPr>
            <a:spLocks noGrp="1" noChangeArrowheads="1"/>
          </p:cNvSpPr>
          <p:nvPr>
            <p:ph type="body" idx="1"/>
          </p:nvPr>
        </p:nvSpPr>
        <p:spPr/>
        <p:txBody>
          <a:bodyPr/>
          <a:lstStyle/>
          <a:p>
            <a:r>
              <a:rPr lang="en-GB" altLang="cs-CZ" smtClean="0"/>
              <a:t>Importance of the environmental window taken into account</a:t>
            </a:r>
          </a:p>
          <a:p>
            <a:r>
              <a:rPr lang="en-GB" altLang="cs-CZ" smtClean="0"/>
              <a:t>Role of “random” factors in successional development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228600"/>
            <a:ext cx="7772400" cy="1143000"/>
          </a:xfrm>
        </p:spPr>
        <p:txBody>
          <a:bodyPr/>
          <a:lstStyle/>
          <a:p>
            <a:r>
              <a:rPr lang="en-GB" altLang="cs-CZ" smtClean="0"/>
              <a:t>Environmental window</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l="9375" t="26552" r="50749" b="20712"/>
          <a:stretch>
            <a:fillRect/>
          </a:stretch>
        </p:blipFill>
        <p:spPr bwMode="auto">
          <a:xfrm>
            <a:off x="1905000" y="1295400"/>
            <a:ext cx="50419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GB" altLang="cs-CZ" smtClean="0"/>
              <a:t>Is succession predictable?</a:t>
            </a:r>
          </a:p>
        </p:txBody>
      </p:sp>
      <p:sp>
        <p:nvSpPr>
          <p:cNvPr id="63491" name="Rectangle 3"/>
          <p:cNvSpPr>
            <a:spLocks noGrp="1" noChangeArrowheads="1"/>
          </p:cNvSpPr>
          <p:nvPr>
            <p:ph type="body" idx="1"/>
          </p:nvPr>
        </p:nvSpPr>
        <p:spPr/>
        <p:txBody>
          <a:bodyPr/>
          <a:lstStyle/>
          <a:p>
            <a:r>
              <a:rPr lang="en-GB" altLang="cs-CZ" smtClean="0"/>
              <a:t>The course of succession is influenced both by the measurable characteristics of environment and “chance factors” (“random events”). </a:t>
            </a:r>
          </a:p>
          <a:p>
            <a:r>
              <a:rPr lang="en-GB" altLang="cs-CZ" smtClean="0"/>
              <a:t>Which random events can alter the successional pathway?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349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634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3491">
                                            <p:txEl>
                                              <p:pRg st="1" end="1"/>
                                            </p:txEl>
                                          </p:spTgt>
                                        </p:tgtEl>
                                        <p:attrNameLst>
                                          <p:attrName>style.visibility</p:attrName>
                                        </p:attrNameLst>
                                      </p:cBhvr>
                                      <p:to>
                                        <p:strVal val="visible"/>
                                      </p:to>
                                    </p:set>
                                    <p:anim calcmode="lin" valueType="num">
                                      <p:cBhvr>
                                        <p:cTn id="15"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3491">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3491">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63491">
                                            <p:txEl>
                                              <p:pRg st="1" end="1"/>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altLang="cs-CZ" smtClean="0"/>
              <a:t>Predictability of succession</a:t>
            </a:r>
            <a:br>
              <a:rPr lang="cs-CZ" altLang="cs-CZ" smtClean="0"/>
            </a:br>
            <a:r>
              <a:rPr lang="en-GB" altLang="cs-CZ" smtClean="0"/>
              <a:t>Random </a:t>
            </a:r>
            <a:r>
              <a:rPr lang="cs-CZ" altLang="cs-CZ" smtClean="0"/>
              <a:t>events </a:t>
            </a:r>
            <a:r>
              <a:rPr lang="en-GB" altLang="cs-CZ" smtClean="0"/>
              <a:t>affecting successional pathway</a:t>
            </a:r>
          </a:p>
        </p:txBody>
      </p:sp>
      <p:sp>
        <p:nvSpPr>
          <p:cNvPr id="91139" name="Rectangle 3"/>
          <p:cNvSpPr>
            <a:spLocks noGrp="1" noChangeArrowheads="1"/>
          </p:cNvSpPr>
          <p:nvPr>
            <p:ph type="body" idx="1"/>
          </p:nvPr>
        </p:nvSpPr>
        <p:spPr>
          <a:xfrm>
            <a:off x="609600" y="2590800"/>
            <a:ext cx="7772400" cy="4114800"/>
          </a:xfrm>
        </p:spPr>
        <p:txBody>
          <a:bodyPr/>
          <a:lstStyle/>
          <a:p>
            <a:r>
              <a:rPr lang="en-GB" altLang="cs-CZ" smtClean="0"/>
              <a:t>How to define </a:t>
            </a:r>
            <a:r>
              <a:rPr lang="cs-CZ" altLang="cs-CZ" smtClean="0"/>
              <a:t>a </a:t>
            </a:r>
            <a:r>
              <a:rPr lang="en-GB" altLang="cs-CZ" smtClean="0"/>
              <a:t>random </a:t>
            </a:r>
            <a:r>
              <a:rPr lang="cs-CZ" altLang="cs-CZ" smtClean="0"/>
              <a:t>event  (do nor confuse with random factor in ANOVA) </a:t>
            </a:r>
            <a:r>
              <a:rPr lang="en-GB" altLang="cs-CZ" smtClean="0"/>
              <a:t>?</a:t>
            </a:r>
          </a:p>
          <a:p>
            <a:r>
              <a:rPr lang="en-GB" altLang="cs-CZ" smtClean="0"/>
              <a:t>Example - Chel</a:t>
            </a:r>
            <a:r>
              <a:rPr lang="cs-CZ" altLang="cs-CZ" smtClean="0"/>
              <a:t>čice </a:t>
            </a:r>
            <a:r>
              <a:rPr lang="en-GB" altLang="cs-CZ" smtClean="0"/>
              <a:t> old field succession</a:t>
            </a:r>
          </a:p>
          <a:p>
            <a:r>
              <a:rPr lang="en-GB" altLang="cs-CZ" smtClean="0"/>
              <a:t>Colonization by willows</a:t>
            </a:r>
          </a:p>
          <a:p>
            <a:r>
              <a:rPr lang="en-GB" altLang="cs-CZ" smtClean="0"/>
              <a:t>“Successional window” for establishment - if missed, the community is dominated by competitively strong grasses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GB" altLang="cs-CZ" smtClean="0"/>
              <a:t>What is “random event”?</a:t>
            </a:r>
            <a:br>
              <a:rPr lang="en-GB" altLang="cs-CZ" smtClean="0"/>
            </a:br>
            <a:r>
              <a:rPr lang="en-GB" altLang="cs-CZ" sz="2400" smtClean="0"/>
              <a:t>as opposed to a measurable habitat characteristic</a:t>
            </a:r>
            <a:endParaRPr lang="en-GB" altLang="cs-CZ" smtClean="0"/>
          </a:p>
        </p:txBody>
      </p:sp>
      <p:sp>
        <p:nvSpPr>
          <p:cNvPr id="92163" name="Rectangle 3"/>
          <p:cNvSpPr>
            <a:spLocks noGrp="1" noChangeArrowheads="1"/>
          </p:cNvSpPr>
          <p:nvPr>
            <p:ph type="body" idx="1"/>
          </p:nvPr>
        </p:nvSpPr>
        <p:spPr/>
        <p:txBody>
          <a:bodyPr/>
          <a:lstStyle/>
          <a:p>
            <a:r>
              <a:rPr lang="en-GB" altLang="cs-CZ" smtClean="0"/>
              <a:t>Operational definition “Events of irregular occurrence, events which are difficult to measure / trace back.”</a:t>
            </a:r>
          </a:p>
          <a:p>
            <a:r>
              <a:rPr lang="en-GB" altLang="cs-CZ" smtClean="0"/>
              <a:t>Even so, the decision what is random event is often arbitrary.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143000" y="762000"/>
            <a:ext cx="6858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Raunkier life forms (Based on the position of meristems during an adverse period)</a:t>
            </a:r>
            <a:r>
              <a:rPr lang="cs-CZ" altLang="cs-CZ" sz="2400"/>
              <a:t> – „historical“, but still commonlyused</a:t>
            </a:r>
            <a:endParaRPr lang="en-GB" altLang="cs-CZ" sz="2400"/>
          </a:p>
          <a:p>
            <a:pPr>
              <a:spcBef>
                <a:spcPct val="50000"/>
              </a:spcBef>
              <a:buFontTx/>
              <a:buNone/>
            </a:pPr>
            <a:endParaRPr lang="en-GB" altLang="cs-CZ" sz="2400"/>
          </a:p>
          <a:p>
            <a:pPr>
              <a:spcBef>
                <a:spcPct val="50000"/>
              </a:spcBef>
              <a:buFontTx/>
              <a:buNone/>
            </a:pPr>
            <a:r>
              <a:rPr lang="en-GB" altLang="cs-CZ" sz="2400"/>
              <a:t>* Phanerophytes</a:t>
            </a:r>
          </a:p>
          <a:p>
            <a:pPr>
              <a:spcBef>
                <a:spcPct val="50000"/>
              </a:spcBef>
              <a:buFontTx/>
              <a:buNone/>
            </a:pPr>
            <a:r>
              <a:rPr lang="en-GB" altLang="cs-CZ" sz="2400"/>
              <a:t>* Chamaephytes</a:t>
            </a:r>
          </a:p>
          <a:p>
            <a:pPr>
              <a:spcBef>
                <a:spcPct val="50000"/>
              </a:spcBef>
              <a:buFontTx/>
              <a:buNone/>
            </a:pPr>
            <a:r>
              <a:rPr lang="en-GB" altLang="cs-CZ" sz="2400"/>
              <a:t>* Hemicryptophytes</a:t>
            </a:r>
          </a:p>
          <a:p>
            <a:pPr>
              <a:spcBef>
                <a:spcPct val="50000"/>
              </a:spcBef>
              <a:buFontTx/>
              <a:buNone/>
            </a:pPr>
            <a:r>
              <a:rPr lang="en-GB" altLang="cs-CZ" sz="2400"/>
              <a:t>* Geophytes</a:t>
            </a:r>
          </a:p>
          <a:p>
            <a:pPr>
              <a:spcBef>
                <a:spcPct val="50000"/>
              </a:spcBef>
              <a:buFontTx/>
              <a:buNone/>
            </a:pPr>
            <a:r>
              <a:rPr lang="en-GB" altLang="cs-CZ" sz="2400"/>
              <a:t>* Therophytes</a:t>
            </a:r>
          </a:p>
          <a:p>
            <a:pPr>
              <a:spcBef>
                <a:spcPct val="50000"/>
              </a:spcBef>
              <a:buFontTx/>
              <a:buNone/>
            </a:pPr>
            <a:r>
              <a:rPr lang="en-GB" altLang="cs-CZ" sz="2400"/>
              <a:t>(plus Epiphytes, Hydrophytes etc.)</a:t>
            </a:r>
          </a:p>
          <a:p>
            <a:pPr>
              <a:spcBef>
                <a:spcPct val="50000"/>
              </a:spcBef>
              <a:buFontTx/>
              <a:buNone/>
            </a:pPr>
            <a:r>
              <a:rPr lang="en-GB" altLang="cs-CZ" sz="2400"/>
              <a:t>Similar life-form composition in similar climates, irrespective of evolutionary history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ltLang="cs-CZ" smtClean="0"/>
              <a:t>Difficulties:</a:t>
            </a:r>
          </a:p>
        </p:txBody>
      </p:sp>
      <p:sp>
        <p:nvSpPr>
          <p:cNvPr id="93187" name="Rectangle 3"/>
          <p:cNvSpPr>
            <a:spLocks noGrp="1" noChangeArrowheads="1"/>
          </p:cNvSpPr>
          <p:nvPr>
            <p:ph type="body" idx="1"/>
          </p:nvPr>
        </p:nvSpPr>
        <p:spPr/>
        <p:txBody>
          <a:bodyPr/>
          <a:lstStyle/>
          <a:p>
            <a:endParaRPr lang="en-GB" altLang="cs-CZ" smtClean="0"/>
          </a:p>
          <a:p>
            <a:r>
              <a:rPr lang="en-GB" altLang="cs-CZ" smtClean="0"/>
              <a:t>Real random events are difficult to plan. </a:t>
            </a:r>
          </a:p>
          <a:p>
            <a:r>
              <a:rPr lang="en-GB" altLang="cs-CZ" smtClean="0"/>
              <a:t>They do not appear in proper experimental design.</a:t>
            </a:r>
          </a:p>
          <a:p>
            <a:r>
              <a:rPr lang="en-GB" altLang="cs-CZ" smtClean="0"/>
              <a:t>Their importance is recognized “ex post”.</a:t>
            </a:r>
          </a:p>
          <a:p>
            <a:endParaRPr lang="en-GB" altLang="cs-CZ" smtClean="0"/>
          </a:p>
          <a:p>
            <a:endParaRPr lang="en-GB" altLang="cs-CZ"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 y="304800"/>
            <a:ext cx="8915400" cy="1143000"/>
          </a:xfrm>
        </p:spPr>
        <p:txBody>
          <a:bodyPr/>
          <a:lstStyle/>
          <a:p>
            <a:r>
              <a:rPr lang="en-GB" altLang="cs-CZ" smtClean="0"/>
              <a:t>Case study in an old field in South Bohemia (Chel</a:t>
            </a:r>
            <a:r>
              <a:rPr lang="cs-CZ" altLang="cs-CZ" smtClean="0"/>
              <a:t>č</a:t>
            </a:r>
            <a:r>
              <a:rPr lang="en-GB" altLang="cs-CZ" smtClean="0"/>
              <a:t>ice)</a:t>
            </a:r>
          </a:p>
        </p:txBody>
      </p:sp>
      <p:sp>
        <p:nvSpPr>
          <p:cNvPr id="94211" name="Text Box 3"/>
          <p:cNvSpPr txBox="1">
            <a:spLocks noChangeArrowheads="1"/>
          </p:cNvSpPr>
          <p:nvPr/>
        </p:nvSpPr>
        <p:spPr bwMode="auto">
          <a:xfrm>
            <a:off x="533400" y="38100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cs-CZ" altLang="cs-CZ" sz="2400"/>
          </a:p>
        </p:txBody>
      </p:sp>
      <p:sp>
        <p:nvSpPr>
          <p:cNvPr id="94212" name="Rectangle 4"/>
          <p:cNvSpPr>
            <a:spLocks noChangeArrowheads="1"/>
          </p:cNvSpPr>
          <p:nvPr/>
        </p:nvSpPr>
        <p:spPr bwMode="auto">
          <a:xfrm>
            <a:off x="381000" y="3733800"/>
            <a:ext cx="44196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94213" name="Rectangle 5"/>
          <p:cNvSpPr>
            <a:spLocks noChangeArrowheads="1"/>
          </p:cNvSpPr>
          <p:nvPr/>
        </p:nvSpPr>
        <p:spPr bwMode="auto">
          <a:xfrm>
            <a:off x="4800600" y="3733800"/>
            <a:ext cx="4191000" cy="19812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94214" name="Rectangle 6"/>
          <p:cNvSpPr>
            <a:spLocks noChangeArrowheads="1"/>
          </p:cNvSpPr>
          <p:nvPr/>
        </p:nvSpPr>
        <p:spPr bwMode="auto">
          <a:xfrm>
            <a:off x="4800600" y="1828800"/>
            <a:ext cx="4191000" cy="1828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94215" name="Text Box 7"/>
          <p:cNvSpPr txBox="1">
            <a:spLocks noChangeArrowheads="1"/>
          </p:cNvSpPr>
          <p:nvPr/>
        </p:nvSpPr>
        <p:spPr bwMode="auto">
          <a:xfrm>
            <a:off x="4800600" y="1981200"/>
            <a:ext cx="411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b="1"/>
              <a:t>F1</a:t>
            </a:r>
            <a:r>
              <a:rPr lang="en-GB" altLang="cs-CZ" sz="2400"/>
              <a:t>: Abandoned in late seventies</a:t>
            </a:r>
          </a:p>
          <a:p>
            <a:pPr>
              <a:spcBef>
                <a:spcPct val="50000"/>
              </a:spcBef>
              <a:buFontTx/>
              <a:buNone/>
            </a:pPr>
            <a:r>
              <a:rPr lang="en-GB" altLang="cs-CZ" sz="2400"/>
              <a:t>Details unknown</a:t>
            </a:r>
          </a:p>
          <a:p>
            <a:pPr>
              <a:spcBef>
                <a:spcPct val="50000"/>
              </a:spcBef>
              <a:buFontTx/>
              <a:buNone/>
            </a:pPr>
            <a:r>
              <a:rPr lang="en-GB" altLang="cs-CZ" sz="2400"/>
              <a:t>No shrubs</a:t>
            </a:r>
          </a:p>
        </p:txBody>
      </p:sp>
      <p:sp>
        <p:nvSpPr>
          <p:cNvPr id="94216" name="Text Box 8"/>
          <p:cNvSpPr txBox="1">
            <a:spLocks noChangeArrowheads="1"/>
          </p:cNvSpPr>
          <p:nvPr/>
        </p:nvSpPr>
        <p:spPr bwMode="auto">
          <a:xfrm>
            <a:off x="4800600" y="3810000"/>
            <a:ext cx="4191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b="1"/>
              <a:t>F2</a:t>
            </a:r>
            <a:r>
              <a:rPr lang="en-GB" altLang="cs-CZ" sz="2400"/>
              <a:t>: Abandoned in 1986</a:t>
            </a:r>
          </a:p>
          <a:p>
            <a:pPr>
              <a:spcBef>
                <a:spcPct val="50000"/>
              </a:spcBef>
              <a:buFontTx/>
              <a:buNone/>
            </a:pPr>
            <a:r>
              <a:rPr lang="en-GB" altLang="cs-CZ" sz="2400"/>
              <a:t>Last crop </a:t>
            </a:r>
            <a:r>
              <a:rPr lang="en-GB" altLang="cs-CZ" sz="2400" i="1"/>
              <a:t>Zea mays, </a:t>
            </a:r>
            <a:r>
              <a:rPr lang="en-GB" altLang="cs-CZ" sz="2400"/>
              <a:t>ploughed after harvest</a:t>
            </a:r>
          </a:p>
          <a:p>
            <a:pPr>
              <a:spcBef>
                <a:spcPct val="50000"/>
              </a:spcBef>
              <a:buFontTx/>
              <a:buNone/>
            </a:pPr>
            <a:r>
              <a:rPr lang="en-GB" altLang="cs-CZ" sz="2400"/>
              <a:t>Succession with willows</a:t>
            </a:r>
          </a:p>
        </p:txBody>
      </p:sp>
      <p:sp>
        <p:nvSpPr>
          <p:cNvPr id="94217" name="Text Box 9"/>
          <p:cNvSpPr txBox="1">
            <a:spLocks noChangeArrowheads="1"/>
          </p:cNvSpPr>
          <p:nvPr/>
        </p:nvSpPr>
        <p:spPr bwMode="auto">
          <a:xfrm>
            <a:off x="533400" y="3962400"/>
            <a:ext cx="4191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b="1"/>
              <a:t>F3</a:t>
            </a:r>
            <a:r>
              <a:rPr lang="en-GB" altLang="cs-CZ" sz="2400"/>
              <a:t>: Abandoned in 1991</a:t>
            </a:r>
          </a:p>
          <a:p>
            <a:pPr>
              <a:spcBef>
                <a:spcPct val="50000"/>
              </a:spcBef>
              <a:buFontTx/>
              <a:buNone/>
            </a:pPr>
            <a:r>
              <a:rPr lang="en-GB" altLang="cs-CZ" sz="2400"/>
              <a:t>Last crop clower and ryegrass</a:t>
            </a:r>
          </a:p>
          <a:p>
            <a:pPr>
              <a:spcBef>
                <a:spcPct val="50000"/>
              </a:spcBef>
              <a:buFontTx/>
              <a:buNone/>
            </a:pPr>
            <a:r>
              <a:rPr lang="en-GB" altLang="cs-CZ" sz="2400"/>
              <a:t>Herbaceous succession</a:t>
            </a:r>
          </a:p>
        </p:txBody>
      </p:sp>
      <p:sp>
        <p:nvSpPr>
          <p:cNvPr id="94218" name="Line 10"/>
          <p:cNvSpPr>
            <a:spLocks noChangeShapeType="1"/>
          </p:cNvSpPr>
          <p:nvPr/>
        </p:nvSpPr>
        <p:spPr bwMode="auto">
          <a:xfrm>
            <a:off x="685800" y="19812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19" name="Text Box 11"/>
          <p:cNvSpPr txBox="1">
            <a:spLocks noChangeArrowheads="1"/>
          </p:cNvSpPr>
          <p:nvPr/>
        </p:nvSpPr>
        <p:spPr bwMode="auto">
          <a:xfrm>
            <a:off x="685800" y="2438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10 m</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228600"/>
            <a:ext cx="7772400" cy="1143000"/>
          </a:xfrm>
        </p:spPr>
        <p:txBody>
          <a:bodyPr/>
          <a:lstStyle/>
          <a:p>
            <a:r>
              <a:rPr lang="en-GB" altLang="cs-CZ" smtClean="0"/>
              <a:t>Only </a:t>
            </a:r>
            <a:r>
              <a:rPr lang="en-GB" altLang="cs-CZ" b="1" smtClean="0"/>
              <a:t>F2</a:t>
            </a:r>
            <a:r>
              <a:rPr lang="en-GB" altLang="cs-CZ" smtClean="0"/>
              <a:t> intensively studied:</a:t>
            </a:r>
          </a:p>
        </p:txBody>
      </p:sp>
      <p:pic>
        <p:nvPicPr>
          <p:cNvPr id="95235" name="Picture 3" descr="vlnk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391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533400" y="304800"/>
            <a:ext cx="7772400" cy="1143000"/>
          </a:xfrm>
        </p:spPr>
        <p:txBody>
          <a:bodyPr/>
          <a:lstStyle/>
          <a:p>
            <a:r>
              <a:rPr lang="en-GB" altLang="cs-CZ" smtClean="0"/>
              <a:t>Field in 1994 (F2: 9years)</a:t>
            </a:r>
          </a:p>
        </p:txBody>
      </p:sp>
      <p:pic>
        <p:nvPicPr>
          <p:cNvPr id="96259" name="Picture 3" descr="fig4"/>
          <p:cNvPicPr>
            <a:picLocks noChangeAspect="1" noChangeArrowheads="1"/>
          </p:cNvPicPr>
          <p:nvPr/>
        </p:nvPicPr>
        <p:blipFill>
          <a:blip r:embed="rId2">
            <a:extLst>
              <a:ext uri="{28A0092B-C50C-407E-A947-70E740481C1C}">
                <a14:useLocalDpi xmlns:a14="http://schemas.microsoft.com/office/drawing/2010/main" val="0"/>
              </a:ext>
            </a:extLst>
          </a:blip>
          <a:srcRect b="2942"/>
          <a:stretch>
            <a:fillRect/>
          </a:stretch>
        </p:blipFill>
        <p:spPr bwMode="auto">
          <a:xfrm>
            <a:off x="609600" y="1295400"/>
            <a:ext cx="34591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fig5"/>
          <p:cNvPicPr>
            <a:picLocks noChangeAspect="1" noChangeArrowheads="1"/>
          </p:cNvPicPr>
          <p:nvPr/>
        </p:nvPicPr>
        <p:blipFill>
          <a:blip r:embed="rId3">
            <a:extLst>
              <a:ext uri="{28A0092B-C50C-407E-A947-70E740481C1C}">
                <a14:useLocalDpi xmlns:a14="http://schemas.microsoft.com/office/drawing/2010/main" val="0"/>
              </a:ext>
            </a:extLst>
          </a:blip>
          <a:srcRect b="1492"/>
          <a:stretch>
            <a:fillRect/>
          </a:stretch>
        </p:blipFill>
        <p:spPr bwMode="auto">
          <a:xfrm>
            <a:off x="4572000" y="1295400"/>
            <a:ext cx="34417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09600" y="304800"/>
            <a:ext cx="7772400" cy="1143000"/>
          </a:xfrm>
        </p:spPr>
        <p:txBody>
          <a:bodyPr/>
          <a:lstStyle/>
          <a:p>
            <a:r>
              <a:rPr lang="en-GB" altLang="cs-CZ" smtClean="0"/>
              <a:t>F3: 4 years</a:t>
            </a:r>
          </a:p>
        </p:txBody>
      </p:sp>
      <p:pic>
        <p:nvPicPr>
          <p:cNvPr id="97283" name="Picture 3" descr="fig6"/>
          <p:cNvPicPr>
            <a:picLocks noChangeAspect="1" noChangeArrowheads="1"/>
          </p:cNvPicPr>
          <p:nvPr/>
        </p:nvPicPr>
        <p:blipFill>
          <a:blip r:embed="rId2">
            <a:extLst>
              <a:ext uri="{28A0092B-C50C-407E-A947-70E740481C1C}">
                <a14:useLocalDpi xmlns:a14="http://schemas.microsoft.com/office/drawing/2010/main" val="0"/>
              </a:ext>
            </a:extLst>
          </a:blip>
          <a:srcRect l="1137" t="1686" r="1163"/>
          <a:stretch>
            <a:fillRect/>
          </a:stretch>
        </p:blipFill>
        <p:spPr bwMode="auto">
          <a:xfrm>
            <a:off x="1066800" y="1647825"/>
            <a:ext cx="65532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Line 4"/>
          <p:cNvSpPr>
            <a:spLocks noChangeShapeType="1"/>
          </p:cNvSpPr>
          <p:nvPr/>
        </p:nvSpPr>
        <p:spPr bwMode="auto">
          <a:xfrm flipH="1">
            <a:off x="3962400" y="1295400"/>
            <a:ext cx="3124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Text Box 5"/>
          <p:cNvSpPr txBox="1">
            <a:spLocks noChangeArrowheads="1"/>
          </p:cNvSpPr>
          <p:nvPr/>
        </p:nvSpPr>
        <p:spPr bwMode="auto">
          <a:xfrm>
            <a:off x="7010400" y="381000"/>
            <a:ext cx="1828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border between F2 and F3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additive="base">
                                        <p:cTn id="7" dur="500" fill="hold"/>
                                        <p:tgtEl>
                                          <p:spTgt spid="70660"/>
                                        </p:tgtEl>
                                        <p:attrNameLst>
                                          <p:attrName>ppt_x</p:attrName>
                                        </p:attrNameLst>
                                      </p:cBhvr>
                                      <p:tavLst>
                                        <p:tav tm="0">
                                          <p:val>
                                            <p:strVal val="0-#ppt_w/2"/>
                                          </p:val>
                                        </p:tav>
                                        <p:tav tm="100000">
                                          <p:val>
                                            <p:strVal val="#ppt_x"/>
                                          </p:val>
                                        </p:tav>
                                      </p:tavLst>
                                    </p:anim>
                                    <p:anim calcmode="lin" valueType="num">
                                      <p:cBhvr additive="base">
                                        <p:cTn id="8" dur="500" fill="hold"/>
                                        <p:tgtEl>
                                          <p:spTgt spid="706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70661"/>
                                        </p:tgtEl>
                                        <p:attrNameLst>
                                          <p:attrName>style.visibility</p:attrName>
                                        </p:attrNameLst>
                                      </p:cBhvr>
                                      <p:to>
                                        <p:strVal val="visible"/>
                                      </p:to>
                                    </p:set>
                                    <p:anim calcmode="lin" valueType="num">
                                      <p:cBhvr additive="base">
                                        <p:cTn id="12" dur="500" fill="hold"/>
                                        <p:tgtEl>
                                          <p:spTgt spid="70661"/>
                                        </p:tgtEl>
                                        <p:attrNameLst>
                                          <p:attrName>ppt_x</p:attrName>
                                        </p:attrNameLst>
                                      </p:cBhvr>
                                      <p:tavLst>
                                        <p:tav tm="0">
                                          <p:val>
                                            <p:strVal val="0-#ppt_w/2"/>
                                          </p:val>
                                        </p:tav>
                                        <p:tav tm="100000">
                                          <p:val>
                                            <p:strVal val="#ppt_x"/>
                                          </p:val>
                                        </p:tav>
                                      </p:tavLst>
                                    </p:anim>
                                    <p:anim calcmode="lin" valueType="num">
                                      <p:cBhvr additive="base">
                                        <p:cTn id="13"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GB" altLang="cs-CZ" smtClean="0"/>
              <a:t>Fields in 2003: F2 (18 years), F3 (13 years)</a:t>
            </a:r>
          </a:p>
        </p:txBody>
      </p:sp>
      <p:pic>
        <p:nvPicPr>
          <p:cNvPr id="98307" name="Picture 3" descr="hranice z dalky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64770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ranicezbokustred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bylinnejstred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ranicezblizkauprav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5033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p:cNvSpPr txBox="1">
            <a:spLocks noChangeArrowheads="1"/>
          </p:cNvSpPr>
          <p:nvPr/>
        </p:nvSpPr>
        <p:spPr bwMode="auto">
          <a:xfrm>
            <a:off x="5334000" y="685800"/>
            <a:ext cx="34290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Very sharp border</a:t>
            </a:r>
          </a:p>
          <a:p>
            <a:pPr>
              <a:spcBef>
                <a:spcPct val="50000"/>
              </a:spcBef>
              <a:buFontTx/>
              <a:buNone/>
            </a:pPr>
            <a:r>
              <a:rPr lang="en-GB" altLang="cs-CZ" sz="2400"/>
              <a:t>The only difference is in the year of abandonment, and last year crop </a:t>
            </a:r>
          </a:p>
          <a:p>
            <a:pPr>
              <a:spcBef>
                <a:spcPct val="50000"/>
              </a:spcBef>
              <a:buFontTx/>
              <a:buNone/>
            </a:pPr>
            <a:endParaRPr lang="en-GB" altLang="cs-CZ" sz="2400"/>
          </a:p>
          <a:p>
            <a:pPr>
              <a:spcBef>
                <a:spcPct val="50000"/>
              </a:spcBef>
              <a:buFontTx/>
              <a:buNone/>
            </a:pPr>
            <a:r>
              <a:rPr lang="en-GB" altLang="cs-CZ" sz="2400"/>
              <a:t>Note - willow seeds - extremely good in dispersal; viable for two weeks only</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685800" y="457200"/>
            <a:ext cx="8001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Permanent plots in the F2 field (i.e the plots with shrub succession)</a:t>
            </a:r>
          </a:p>
        </p:txBody>
      </p:sp>
      <p:sp>
        <p:nvSpPr>
          <p:cNvPr id="102403" name="Text Box 3"/>
          <p:cNvSpPr txBox="1">
            <a:spLocks noChangeArrowheads="1"/>
          </p:cNvSpPr>
          <p:nvPr/>
        </p:nvSpPr>
        <p:spPr bwMode="auto">
          <a:xfrm>
            <a:off x="685800" y="1905000"/>
            <a:ext cx="685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5 permanent plots 1m x 1m, divided into 100 subplots, 10cm x 10 cm each</a:t>
            </a:r>
          </a:p>
        </p:txBody>
      </p:sp>
      <p:sp>
        <p:nvSpPr>
          <p:cNvPr id="102404" name="Rectangle 4"/>
          <p:cNvSpPr>
            <a:spLocks noChangeArrowheads="1"/>
          </p:cNvSpPr>
          <p:nvPr/>
        </p:nvSpPr>
        <p:spPr bwMode="auto">
          <a:xfrm>
            <a:off x="1600200" y="3429000"/>
            <a:ext cx="2209800" cy="2286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en-US" sz="2400"/>
          </a:p>
        </p:txBody>
      </p:sp>
      <p:sp>
        <p:nvSpPr>
          <p:cNvPr id="102405" name="Line 5"/>
          <p:cNvSpPr>
            <a:spLocks noChangeShapeType="1"/>
          </p:cNvSpPr>
          <p:nvPr/>
        </p:nvSpPr>
        <p:spPr bwMode="auto">
          <a:xfrm>
            <a:off x="18288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6" name="Line 6"/>
          <p:cNvSpPr>
            <a:spLocks noChangeShapeType="1"/>
          </p:cNvSpPr>
          <p:nvPr/>
        </p:nvSpPr>
        <p:spPr bwMode="auto">
          <a:xfrm>
            <a:off x="202565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7" name="Line 7"/>
          <p:cNvSpPr>
            <a:spLocks noChangeShapeType="1"/>
          </p:cNvSpPr>
          <p:nvPr/>
        </p:nvSpPr>
        <p:spPr bwMode="auto">
          <a:xfrm>
            <a:off x="22098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8" name="Line 8"/>
          <p:cNvSpPr>
            <a:spLocks noChangeShapeType="1"/>
          </p:cNvSpPr>
          <p:nvPr/>
        </p:nvSpPr>
        <p:spPr bwMode="auto">
          <a:xfrm>
            <a:off x="24384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9" name="Line 9"/>
          <p:cNvSpPr>
            <a:spLocks noChangeShapeType="1"/>
          </p:cNvSpPr>
          <p:nvPr/>
        </p:nvSpPr>
        <p:spPr bwMode="auto">
          <a:xfrm>
            <a:off x="26670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0" name="Line 10"/>
          <p:cNvSpPr>
            <a:spLocks noChangeShapeType="1"/>
          </p:cNvSpPr>
          <p:nvPr/>
        </p:nvSpPr>
        <p:spPr bwMode="auto">
          <a:xfrm>
            <a:off x="28956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1" name="Line 11"/>
          <p:cNvSpPr>
            <a:spLocks noChangeShapeType="1"/>
          </p:cNvSpPr>
          <p:nvPr/>
        </p:nvSpPr>
        <p:spPr bwMode="auto">
          <a:xfrm>
            <a:off x="31242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Line 12"/>
          <p:cNvSpPr>
            <a:spLocks noChangeShapeType="1"/>
          </p:cNvSpPr>
          <p:nvPr/>
        </p:nvSpPr>
        <p:spPr bwMode="auto">
          <a:xfrm>
            <a:off x="33528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Line 13"/>
          <p:cNvSpPr>
            <a:spLocks noChangeShapeType="1"/>
          </p:cNvSpPr>
          <p:nvPr/>
        </p:nvSpPr>
        <p:spPr bwMode="auto">
          <a:xfrm>
            <a:off x="3581400" y="3429000"/>
            <a:ext cx="0"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Line 14"/>
          <p:cNvSpPr>
            <a:spLocks noChangeShapeType="1"/>
          </p:cNvSpPr>
          <p:nvPr/>
        </p:nvSpPr>
        <p:spPr bwMode="auto">
          <a:xfrm>
            <a:off x="1600200" y="36576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Line 15"/>
          <p:cNvSpPr>
            <a:spLocks noChangeShapeType="1"/>
          </p:cNvSpPr>
          <p:nvPr/>
        </p:nvSpPr>
        <p:spPr bwMode="auto">
          <a:xfrm>
            <a:off x="1600200" y="38862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Line 16"/>
          <p:cNvSpPr>
            <a:spLocks noChangeShapeType="1"/>
          </p:cNvSpPr>
          <p:nvPr/>
        </p:nvSpPr>
        <p:spPr bwMode="auto">
          <a:xfrm>
            <a:off x="1600200" y="41148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7" name="Line 17"/>
          <p:cNvSpPr>
            <a:spLocks noChangeShapeType="1"/>
          </p:cNvSpPr>
          <p:nvPr/>
        </p:nvSpPr>
        <p:spPr bwMode="auto">
          <a:xfrm>
            <a:off x="1600200" y="43434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8" name="Line 18"/>
          <p:cNvSpPr>
            <a:spLocks noChangeShapeType="1"/>
          </p:cNvSpPr>
          <p:nvPr/>
        </p:nvSpPr>
        <p:spPr bwMode="auto">
          <a:xfrm>
            <a:off x="1600200" y="45720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Line 19"/>
          <p:cNvSpPr>
            <a:spLocks noChangeShapeType="1"/>
          </p:cNvSpPr>
          <p:nvPr/>
        </p:nvSpPr>
        <p:spPr bwMode="auto">
          <a:xfrm>
            <a:off x="1600200" y="48006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Line 20"/>
          <p:cNvSpPr>
            <a:spLocks noChangeShapeType="1"/>
          </p:cNvSpPr>
          <p:nvPr/>
        </p:nvSpPr>
        <p:spPr bwMode="auto">
          <a:xfrm>
            <a:off x="1600200" y="50292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Line 21"/>
          <p:cNvSpPr>
            <a:spLocks noChangeShapeType="1"/>
          </p:cNvSpPr>
          <p:nvPr/>
        </p:nvSpPr>
        <p:spPr bwMode="auto">
          <a:xfrm>
            <a:off x="1600200" y="52578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Line 22"/>
          <p:cNvSpPr>
            <a:spLocks noChangeShapeType="1"/>
          </p:cNvSpPr>
          <p:nvPr/>
        </p:nvSpPr>
        <p:spPr bwMode="auto">
          <a:xfrm>
            <a:off x="1600200" y="5486400"/>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Text Box 23"/>
          <p:cNvSpPr txBox="1">
            <a:spLocks noChangeArrowheads="1"/>
          </p:cNvSpPr>
          <p:nvPr/>
        </p:nvSpPr>
        <p:spPr bwMode="auto">
          <a:xfrm>
            <a:off x="4648200" y="2895600"/>
            <a:ext cx="2895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a:t>Data available:</a:t>
            </a:r>
          </a:p>
          <a:p>
            <a:pPr>
              <a:spcBef>
                <a:spcPct val="50000"/>
              </a:spcBef>
              <a:buFontTx/>
              <a:buNone/>
            </a:pPr>
            <a:r>
              <a:rPr lang="en-GB" altLang="cs-CZ" sz="2400"/>
              <a:t>species composition of all the subplots during the years 1986-1994; </a:t>
            </a:r>
          </a:p>
          <a:p>
            <a:pPr>
              <a:spcBef>
                <a:spcPct val="50000"/>
              </a:spcBef>
              <a:buFontTx/>
              <a:buNone/>
            </a:pPr>
            <a:r>
              <a:rPr lang="en-GB" altLang="cs-CZ" sz="2400"/>
              <a:t>history of establishment, survival and heights of shrubs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27947</TotalTime>
  <Words>4009</Words>
  <Application>Microsoft Office PowerPoint</Application>
  <PresentationFormat>Předvádění na obrazovce (4:3)</PresentationFormat>
  <Paragraphs>432</Paragraphs>
  <Slides>126</Slides>
  <Notes>2</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8</vt:i4>
      </vt:variant>
      <vt:variant>
        <vt:lpstr>Nadpisy snímků</vt:lpstr>
      </vt:variant>
      <vt:variant>
        <vt:i4>126</vt:i4>
      </vt:variant>
    </vt:vector>
  </HeadingPairs>
  <TitlesOfParts>
    <vt:vector size="139" baseType="lpstr">
      <vt:lpstr>Times New Roman</vt:lpstr>
      <vt:lpstr>Arial</vt:lpstr>
      <vt:lpstr>Calibri</vt:lpstr>
      <vt:lpstr>Arial Narrow</vt:lpstr>
      <vt:lpstr>Výchozí návrh</vt:lpstr>
      <vt:lpstr>obrázek</vt:lpstr>
      <vt:lpstr>Microsoft Equation 3.0</vt:lpstr>
      <vt:lpstr>Microsoft Excel Worksheet</vt:lpstr>
      <vt:lpstr>dokument Microsoft Word</vt:lpstr>
      <vt:lpstr>Rastrový obrázek</vt:lpstr>
      <vt:lpstr>STATISTICA 7 Graph</vt:lpstr>
      <vt:lpstr>Rovnice</vt:lpstr>
      <vt:lpstr>Worksheet</vt:lpstr>
      <vt:lpstr>Life history strategies and succession</vt:lpstr>
      <vt:lpstr>Phylogenetic vs. Functional classifications</vt:lpstr>
      <vt:lpstr>Just remember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Remember</vt:lpstr>
      <vt:lpstr>Prezentace aplikace PowerPoint</vt:lpstr>
      <vt:lpstr>Prezentace aplikace PowerPoint</vt:lpstr>
      <vt:lpstr>Prezentace aplikace PowerPoint</vt:lpstr>
      <vt:lpstr>Prezentace aplikace PowerPoint</vt:lpstr>
      <vt:lpstr>Distribution of Bromeliaceae - (only single species in West Africa)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For a bird – amount of fat to survive winter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Definitions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Species response to grazing predicted by traits</vt:lpstr>
      <vt:lpstr>Prezentace aplikace PowerPoint</vt:lpstr>
      <vt:lpstr>“Deductive” but data based</vt:lpstr>
      <vt:lpstr>Prezentace aplikace PowerPoint</vt:lpstr>
      <vt:lpstr>Prezentace aplikace PowerPoint</vt:lpstr>
      <vt:lpstr>Prezentace aplikace PowerPoint</vt:lpstr>
      <vt:lpstr>http://www.leda-traitbase.org/LEDAportal/index.jsp</vt:lpstr>
      <vt:lpstr>http://www.ufz.de/biolflor/index.jsp</vt:lpstr>
      <vt:lpstr>http://data.kew.org/sid/</vt:lpstr>
      <vt:lpstr>http://clopla.butbn.cas.cz/</vt:lpstr>
      <vt:lpstr>Area of distribution as trait? http://www.fmnh.helsinki.fi/english/botany/afe/</vt:lpstr>
      <vt:lpstr>Prezentace aplikace PowerPoint</vt:lpstr>
      <vt:lpstr>Distinguish in analyses</vt:lpstr>
      <vt:lpstr>If you derive your strategy exclusively from the measured traits </vt:lpstr>
      <vt:lpstr>Area of distribution</vt:lpstr>
      <vt:lpstr>Prezentace aplikace PowerPoint</vt:lpstr>
      <vt:lpstr>Succession</vt:lpstr>
      <vt:lpstr>What causes successional development? PLANT SUCCESSION: LIFE HISTORY AND COMPETITION MICHAEL HUSTON AND THOMAS SMITH The American Naturalist 1987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Permanent plots vs. chronosequence</vt:lpstr>
      <vt:lpstr>Chronosequence (space for time substitution)</vt:lpstr>
      <vt:lpstr>Problems:</vt:lpstr>
      <vt:lpstr>Possibilities of “verification”</vt:lpstr>
      <vt:lpstr>Succession – or vegetation dynamics?</vt:lpstr>
      <vt:lpstr>Succession</vt:lpstr>
      <vt:lpstr>Spatial scale</vt:lpstr>
      <vt:lpstr>Climax - terminology</vt:lpstr>
      <vt:lpstr>Climax</vt:lpstr>
      <vt:lpstr>Prezentace aplikace PowerPoint</vt:lpstr>
      <vt:lpstr>Dynamic equilibrium - Markovian (transition matrix) succession models</vt:lpstr>
      <vt:lpstr>Climax defined by dominant eigenvector</vt:lpstr>
      <vt:lpstr>Prezentace aplikace PowerPoint</vt:lpstr>
      <vt:lpstr>Prezentace aplikace PowerPoint</vt:lpstr>
      <vt:lpstr>Gap dynamics</vt:lpstr>
      <vt:lpstr>Prezentace aplikace PowerPoint</vt:lpstr>
      <vt:lpstr>Convergence - divergence</vt:lpstr>
      <vt:lpstr>Environmental window</vt:lpstr>
      <vt:lpstr>Is succession predictable?</vt:lpstr>
      <vt:lpstr>Predictability of succession Random events affecting successional pathway</vt:lpstr>
      <vt:lpstr>What is “random event”? as opposed to a measurable habitat characteristic</vt:lpstr>
      <vt:lpstr>Difficulties:</vt:lpstr>
      <vt:lpstr>Case study in an old field in South Bohemia (Chelčice)</vt:lpstr>
      <vt:lpstr>Only F2 intensively studied:</vt:lpstr>
      <vt:lpstr>Field in 1994 (F2: 9years)</vt:lpstr>
      <vt:lpstr>F3: 4 years</vt:lpstr>
      <vt:lpstr>Fields in 2003: F2 (18 years), F3 (13 years)</vt:lpstr>
      <vt:lpstr>Prezentace aplikace PowerPoint</vt:lpstr>
      <vt:lpstr>Prezentace aplikace PowerPoint</vt:lpstr>
      <vt:lpstr>Prezentace aplikace PowerPoint</vt:lpstr>
      <vt:lpstr>Prezentace aplikace PowerPoint</vt:lpstr>
      <vt:lpstr>Prezentace aplikace PowerPoint</vt:lpstr>
      <vt:lpstr>Priority effects</vt:lpstr>
      <vt:lpstr>Sowing (of the BEF experiment type)</vt:lpstr>
      <vt:lpstr>Ecological stability</vt:lpstr>
      <vt:lpstr>What is ecological stability?</vt:lpstr>
      <vt:lpstr>What is stability determined with</vt:lpstr>
      <vt:lpstr>Prezentace aplikace PowerPoint</vt:lpstr>
      <vt:lpstr>Prezentace aplikace PowerPoint</vt:lpstr>
      <vt:lpstr>Prezentace aplikace PowerPoint</vt:lpstr>
      <vt:lpstr>Stabilizing effect of diversity -  decrease of one species can be compensated by icrease of another</vt:lpstr>
      <vt:lpstr>Prezentace aplikace PowerPoint</vt:lpstr>
      <vt:lpstr>Prezentace aplikace PowerPoint</vt:lpstr>
      <vt:lpstr>Prezentace aplikace PowerPoint</vt:lpstr>
      <vt:lpstr>Prezentace aplikace PowerPoint</vt:lpstr>
      <vt:lpstr>Prezentace aplikace PowerPoint</vt:lpstr>
      <vt:lpstr>Suggested merasure φ</vt:lpstr>
      <vt:lpstr>(A)Synchrony  caused by</vt:lpstr>
      <vt:lpstr>Term „asynchrony“ is used inconsistently</vt:lpstr>
      <vt:lpstr>Compensatory dynamics caused by</vt:lpstr>
      <vt:lpstr> Effect of Asynchrony/Compensatory dynamics on stability (total bomass CV) depends on</vt:lpstr>
      <vt:lpstr>Taylor’s power law (TPL)</vt:lpstr>
      <vt:lpstr>We use TPL for temporal variation, but the same basic rules apply for temporal and spatial variation</vt:lpstr>
      <vt:lpstr>The classics</vt:lpstr>
      <vt:lpstr>Poisson distribution</vt:lpstr>
      <vt:lpstr>Poisson distribution is extremely rare</vt:lpstr>
      <vt:lpstr>If b=2</vt:lpstr>
      <vt:lpstr>The fact that b&lt;2</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history strategies</dc:title>
  <dc:creator>Jan Leps</dc:creator>
  <cp:lastModifiedBy>Jan Lepš</cp:lastModifiedBy>
  <cp:revision>67</cp:revision>
  <dcterms:created xsi:type="dcterms:W3CDTF">2003-04-29T17:25:34Z</dcterms:created>
  <dcterms:modified xsi:type="dcterms:W3CDTF">2023-11-18T16:43:48Z</dcterms:modified>
</cp:coreProperties>
</file>